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5" r:id="rId1"/>
    <p:sldMasterId id="2147483719" r:id="rId2"/>
  </p:sldMasterIdLst>
  <p:notesMasterIdLst>
    <p:notesMasterId r:id="rId24"/>
  </p:notesMasterIdLst>
  <p:sldIdLst>
    <p:sldId id="2077" r:id="rId3"/>
    <p:sldId id="2116" r:id="rId4"/>
    <p:sldId id="2084" r:id="rId5"/>
    <p:sldId id="2104" r:id="rId6"/>
    <p:sldId id="2096" r:id="rId7"/>
    <p:sldId id="2108" r:id="rId8"/>
    <p:sldId id="2120" r:id="rId9"/>
    <p:sldId id="2111" r:id="rId10"/>
    <p:sldId id="2130" r:id="rId11"/>
    <p:sldId id="2110" r:id="rId12"/>
    <p:sldId id="2117" r:id="rId13"/>
    <p:sldId id="2131" r:id="rId14"/>
    <p:sldId id="2133" r:id="rId15"/>
    <p:sldId id="2134" r:id="rId16"/>
    <p:sldId id="2112" r:id="rId17"/>
    <p:sldId id="2099" r:id="rId18"/>
    <p:sldId id="2086" r:id="rId19"/>
    <p:sldId id="2081" r:id="rId20"/>
    <p:sldId id="2128" r:id="rId21"/>
    <p:sldId id="2129" r:id="rId22"/>
    <p:sldId id="2089" r:id="rId23"/>
  </p:sldIdLst>
  <p:sldSz cx="18288000" cy="10287000"/>
  <p:notesSz cx="6858000" cy="9144000"/>
  <p:embeddedFontLst>
    <p:embeddedFont>
      <p:font typeface="G마켓 산스 Light" panose="02000000000000000000" pitchFamily="50" charset="-127"/>
      <p:regular r:id="rId25"/>
    </p:embeddedFont>
    <p:embeddedFont>
      <p:font typeface="G마켓 산스 Medium" panose="02000000000000000000" pitchFamily="50" charset="-127"/>
      <p:regular r:id="rId26"/>
    </p:embeddedFont>
    <p:embeddedFont>
      <p:font typeface="HY견고딕" panose="02030600000101010101" pitchFamily="18" charset="-127"/>
      <p:regular r:id="rId27"/>
    </p:embeddedFont>
    <p:embeddedFont>
      <p:font typeface="HY견명조" panose="02030600000101010101" pitchFamily="18" charset="-127"/>
      <p:regular r:id="rId28"/>
    </p:embeddedFont>
    <p:embeddedFont>
      <p:font typeface="HY헤드라인M" panose="02030600000101010101" pitchFamily="18" charset="-127"/>
      <p:regular r:id="rId29"/>
    </p:embeddedFont>
    <p:embeddedFont>
      <p:font typeface="Myanmar Text" panose="020B0502040204020203" pitchFamily="34" charset="0"/>
      <p:regular r:id="rId30"/>
      <p:bold r:id="rId31"/>
    </p:embeddedFont>
    <p:embeddedFont>
      <p:font typeface="Pretendard Black" panose="02000A03000000020004" pitchFamily="50" charset="-127"/>
      <p:bold r:id="rId32"/>
    </p:embeddedFont>
    <p:embeddedFont>
      <p:font typeface="Pretendard ExtraBold" panose="02000903000000020004" pitchFamily="50" charset="-127"/>
      <p:bold r:id="rId33"/>
    </p:embeddedFont>
    <p:embeddedFont>
      <p:font typeface="Pretendard Light" panose="02000403000000020004" pitchFamily="50" charset="-127"/>
      <p:regular r:id="rId34"/>
    </p:embeddedFont>
    <p:embeddedFont>
      <p:font typeface="Pretendard Medium" panose="02000603000000020004" pitchFamily="50" charset="-127"/>
      <p:regular r:id="rId35"/>
    </p:embeddedFont>
    <p:embeddedFont>
      <p:font typeface="Pretendard SemiBold" panose="02000703000000020004" pitchFamily="50" charset="-127"/>
      <p:bold r:id="rId36"/>
    </p:embeddedFont>
  </p:embeddedFontLst>
  <p:defaultTextStyle>
    <a:defPPr>
      <a:defRPr lang="ko-KR"/>
    </a:defPPr>
    <a:lvl1pPr marL="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hee" initials="J" lastIdx="2" clrIdx="0">
    <p:extLst>
      <p:ext uri="{19B8F6BF-5375-455C-9EA6-DF929625EA0E}">
        <p15:presenceInfo xmlns:p15="http://schemas.microsoft.com/office/powerpoint/2012/main" userId="Juh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942"/>
    <a:srgbClr val="4B6874"/>
    <a:srgbClr val="000000"/>
    <a:srgbClr val="002239"/>
    <a:srgbClr val="A5ADAF"/>
    <a:srgbClr val="959D9F"/>
    <a:srgbClr val="E4E4E4"/>
    <a:srgbClr val="64777D"/>
    <a:srgbClr val="9E9E9E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10" autoAdjust="0"/>
    <p:restoredTop sz="96370" autoAdjust="0"/>
  </p:normalViewPr>
  <p:slideViewPr>
    <p:cSldViewPr>
      <p:cViewPr varScale="1">
        <p:scale>
          <a:sx n="74" d="100"/>
          <a:sy n="74" d="100"/>
        </p:scale>
        <p:origin x="7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pPr>
            <a:r>
              <a:rPr lang="ko-KR" b="1" dirty="0">
                <a:solidFill>
                  <a:schemeClr val="tx1"/>
                </a:solidFill>
              </a:rPr>
              <a:t>연령별 금융 이해력 조사 결과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6D-4CB9-A8BF-2C7639F327E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B4-47D9-BDF5-53EA9B270FC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B4-47D9-BDF5-53EA9B270FC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F1B4-47D9-BDF5-53EA9B270FC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6D-4CB9-A8BF-2C7639F327EB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56D-4CB9-A8BF-2C7639F327EB}"/>
              </c:ext>
            </c:extLst>
          </c:dPt>
          <c:dLbls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65.8</c:v>
                </c:pt>
                <c:pt idx="1">
                  <c:v>69</c:v>
                </c:pt>
                <c:pt idx="2">
                  <c:v>68.900000000000006</c:v>
                </c:pt>
                <c:pt idx="3">
                  <c:v>67</c:v>
                </c:pt>
                <c:pt idx="4">
                  <c:v>64.400000000000006</c:v>
                </c:pt>
                <c:pt idx="5">
                  <c:v>61.1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56D-4CB9-A8BF-2C7639F327E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4"/>
        <c:overlap val="-100"/>
        <c:axId val="67953631"/>
        <c:axId val="67956031"/>
      </c:barChart>
      <c:catAx>
        <c:axId val="679536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pPr>
            <a:endParaRPr lang="ko-KR"/>
          </a:p>
        </c:txPr>
        <c:crossAx val="67956031"/>
        <c:crosses val="autoZero"/>
        <c:auto val="1"/>
        <c:lblAlgn val="ctr"/>
        <c:lblOffset val="100"/>
        <c:noMultiLvlLbl val="0"/>
      </c:catAx>
      <c:valAx>
        <c:axId val="67956031"/>
        <c:scaling>
          <c:orientation val="minMax"/>
          <c:max val="70"/>
          <c:min val="50"/>
        </c:scaling>
        <c:delete val="1"/>
        <c:axPos val="l"/>
        <c:majorGridlines>
          <c:spPr>
            <a:ln w="28575" cap="flat" cmpd="sng" algn="ctr">
              <a:solidFill>
                <a:srgbClr val="FF0000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67953631"/>
        <c:crosses val="autoZero"/>
        <c:crossBetween val="between"/>
        <c:majorUnit val="16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pPr>
            <a:r>
              <a:rPr lang="ko-KR" sz="2400" b="1" dirty="0">
                <a:solidFill>
                  <a:schemeClr val="tx1"/>
                </a:solidFill>
              </a:rPr>
              <a:t>금융소비자보호법이 적정하다고 생각하지 않는 이유</a:t>
            </a:r>
            <a:endParaRPr lang="en-US" sz="24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2984696537588303"/>
          <c:y val="3.65365336952749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57199857541883325"/>
          <c:y val="0.15087236573523627"/>
          <c:w val="0.31264790253375785"/>
          <c:h val="0.818208397481127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공격투자형</c:v>
                </c:pt>
              </c:strCache>
            </c:strRef>
          </c:tx>
          <c:spPr>
            <a:solidFill>
              <a:schemeClr val="accent2">
                <a:shade val="53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shade val="5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E4-48E3-90FA-4137EC807EA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shade val="5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E4-48E3-90FA-4137EC807EA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shade val="5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EE4-48E3-90FA-4137EC807EA0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금융소비자로서 보호받고 있다고 느껴지지 않아서</c:v>
                </c:pt>
                <c:pt idx="1">
                  <c:v>법의 내용을 잘 몰라서</c:v>
                </c:pt>
                <c:pt idx="2">
                  <c:v>나에게 직접적으로 도움되지 않아서</c:v>
                </c:pt>
                <c:pt idx="3">
                  <c:v>금융기관의 책임 회피 수단으로 느껴져서</c:v>
                </c:pt>
                <c:pt idx="4">
                  <c:v>소비자보호장치/서비스가 충분하지 않아서</c:v>
                </c:pt>
                <c:pt idx="5">
                  <c:v>번거로워서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36</c:v>
                </c:pt>
                <c:pt idx="1">
                  <c:v>28.8</c:v>
                </c:pt>
                <c:pt idx="2">
                  <c:v>33.200000000000003</c:v>
                </c:pt>
                <c:pt idx="3">
                  <c:v>39.1</c:v>
                </c:pt>
                <c:pt idx="4">
                  <c:v>33.299999999999997</c:v>
                </c:pt>
                <c:pt idx="5">
                  <c:v>16.8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EE4-48E3-90FA-4137EC807E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적극투자형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금융소비자로서 보호받고 있다고 느껴지지 않아서</c:v>
                </c:pt>
                <c:pt idx="1">
                  <c:v>법의 내용을 잘 몰라서</c:v>
                </c:pt>
                <c:pt idx="2">
                  <c:v>나에게 직접적으로 도움되지 않아서</c:v>
                </c:pt>
                <c:pt idx="3">
                  <c:v>금융기관의 책임 회피 수단으로 느껴져서</c:v>
                </c:pt>
                <c:pt idx="4">
                  <c:v>소비자보호장치/서비스가 충분하지 않아서</c:v>
                </c:pt>
                <c:pt idx="5">
                  <c:v>번거로워서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38.799999999999997</c:v>
                </c:pt>
                <c:pt idx="1">
                  <c:v>31.7</c:v>
                </c:pt>
                <c:pt idx="2">
                  <c:v>36.1</c:v>
                </c:pt>
                <c:pt idx="3">
                  <c:v>35.299999999999997</c:v>
                </c:pt>
                <c:pt idx="4">
                  <c:v>28.7</c:v>
                </c:pt>
                <c:pt idx="5">
                  <c:v>18.3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E4-48E3-90FA-4137EC807E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위험중립형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금융소비자로서 보호받고 있다고 느껴지지 않아서</c:v>
                </c:pt>
                <c:pt idx="1">
                  <c:v>법의 내용을 잘 몰라서</c:v>
                </c:pt>
                <c:pt idx="2">
                  <c:v>나에게 직접적으로 도움되지 않아서</c:v>
                </c:pt>
                <c:pt idx="3">
                  <c:v>금융기관의 책임 회피 수단으로 느껴져서</c:v>
                </c:pt>
                <c:pt idx="4">
                  <c:v>소비자보호장치/서비스가 충분하지 않아서</c:v>
                </c:pt>
                <c:pt idx="5">
                  <c:v>번거로워서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38.4</c:v>
                </c:pt>
                <c:pt idx="1">
                  <c:v>34.6</c:v>
                </c:pt>
                <c:pt idx="2">
                  <c:v>31.7</c:v>
                </c:pt>
                <c:pt idx="3">
                  <c:v>34.9</c:v>
                </c:pt>
                <c:pt idx="4">
                  <c:v>29.9</c:v>
                </c:pt>
                <c:pt idx="5">
                  <c:v>19.2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EE4-48E3-90FA-4137EC807EA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안정추구형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금융소비자로서 보호받고 있다고 느껴지지 않아서</c:v>
                </c:pt>
                <c:pt idx="1">
                  <c:v>법의 내용을 잘 몰라서</c:v>
                </c:pt>
                <c:pt idx="2">
                  <c:v>나에게 직접적으로 도움되지 않아서</c:v>
                </c:pt>
                <c:pt idx="3">
                  <c:v>금융기관의 책임 회피 수단으로 느껴져서</c:v>
                </c:pt>
                <c:pt idx="4">
                  <c:v>소비자보호장치/서비스가 충분하지 않아서</c:v>
                </c:pt>
                <c:pt idx="5">
                  <c:v>번거로워서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41.3</c:v>
                </c:pt>
                <c:pt idx="1">
                  <c:v>38.5</c:v>
                </c:pt>
                <c:pt idx="2">
                  <c:v>33.6</c:v>
                </c:pt>
                <c:pt idx="3">
                  <c:v>31</c:v>
                </c:pt>
                <c:pt idx="4">
                  <c:v>32.299999999999997</c:v>
                </c:pt>
                <c:pt idx="5">
                  <c:v>14.9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EE4-48E3-90FA-4137EC807EA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안정형</c:v>
                </c:pt>
              </c:strCache>
            </c:strRef>
          </c:tx>
          <c:spPr>
            <a:solidFill>
              <a:schemeClr val="accent2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금융소비자로서 보호받고 있다고 느껴지지 않아서</c:v>
                </c:pt>
                <c:pt idx="1">
                  <c:v>법의 내용을 잘 몰라서</c:v>
                </c:pt>
                <c:pt idx="2">
                  <c:v>나에게 직접적으로 도움되지 않아서</c:v>
                </c:pt>
                <c:pt idx="3">
                  <c:v>금융기관의 책임 회피 수단으로 느껴져서</c:v>
                </c:pt>
                <c:pt idx="4">
                  <c:v>소비자보호장치/서비스가 충분하지 않아서</c:v>
                </c:pt>
                <c:pt idx="5">
                  <c:v>번거로워서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33.799999999999997</c:v>
                </c:pt>
                <c:pt idx="1">
                  <c:v>42.2</c:v>
                </c:pt>
                <c:pt idx="2">
                  <c:v>32.5</c:v>
                </c:pt>
                <c:pt idx="3">
                  <c:v>26.7</c:v>
                </c:pt>
                <c:pt idx="4">
                  <c:v>29.5</c:v>
                </c:pt>
                <c:pt idx="5">
                  <c:v>21.8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EE4-48E3-90FA-4137EC807EA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4"/>
        <c:overlap val="100"/>
        <c:axId val="67953631"/>
        <c:axId val="67956031"/>
      </c:barChart>
      <c:catAx>
        <c:axId val="67953631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pPr>
            <a:endParaRPr lang="ko-KR"/>
          </a:p>
        </c:txPr>
        <c:crossAx val="67956031"/>
        <c:crosses val="autoZero"/>
        <c:auto val="1"/>
        <c:lblAlgn val="r"/>
        <c:lblOffset val="100"/>
        <c:noMultiLvlLbl val="0"/>
      </c:catAx>
      <c:valAx>
        <c:axId val="679560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795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998721698698408"/>
          <c:y val="0.94982550165854063"/>
          <c:w val="0.73210825335863294"/>
          <c:h val="4.8535955689678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fld id="{4D84CAC4-0CCD-4910-BCB3-80D01B0335B0}" type="datetimeFigureOut">
              <a:rPr lang="ko-KR" altLang="en-US" smtClean="0"/>
              <a:pPr/>
              <a:t>2024-11-14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fld id="{F0AE4AA4-53F4-4DC5-B554-07D28390E12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68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1" hangingPunct="1">
      <a:defRPr sz="1800" kern="1200">
        <a:solidFill>
          <a:schemeClr val="tx1"/>
        </a:solidFill>
        <a:latin typeface="HY견명조" panose="02030600000101010101" pitchFamily="18" charset="-127"/>
        <a:ea typeface="HY견명조" panose="02030600000101010101" pitchFamily="18" charset="-127"/>
        <a:cs typeface="+mn-cs"/>
      </a:defRPr>
    </a:lvl1pPr>
    <a:lvl2pPr marL="685800" algn="l" defTabSz="1371600" rtl="0" eaLnBrk="1" latinLnBrk="1" hangingPunct="1">
      <a:defRPr sz="1800" kern="1200">
        <a:solidFill>
          <a:schemeClr val="tx1"/>
        </a:solidFill>
        <a:latin typeface="HY견명조" panose="02030600000101010101" pitchFamily="18" charset="-127"/>
        <a:ea typeface="HY견명조" panose="02030600000101010101" pitchFamily="18" charset="-127"/>
        <a:cs typeface="+mn-cs"/>
      </a:defRPr>
    </a:lvl2pPr>
    <a:lvl3pPr marL="1371600" algn="l" defTabSz="1371600" rtl="0" eaLnBrk="1" latinLnBrk="1" hangingPunct="1">
      <a:defRPr sz="1800" kern="1200">
        <a:solidFill>
          <a:schemeClr val="tx1"/>
        </a:solidFill>
        <a:latin typeface="HY견명조" panose="02030600000101010101" pitchFamily="18" charset="-127"/>
        <a:ea typeface="HY견명조" panose="02030600000101010101" pitchFamily="18" charset="-127"/>
        <a:cs typeface="+mn-cs"/>
      </a:defRPr>
    </a:lvl3pPr>
    <a:lvl4pPr marL="2057400" algn="l" defTabSz="1371600" rtl="0" eaLnBrk="1" latinLnBrk="1" hangingPunct="1">
      <a:defRPr sz="1800" kern="1200">
        <a:solidFill>
          <a:schemeClr val="tx1"/>
        </a:solidFill>
        <a:latin typeface="HY견명조" panose="02030600000101010101" pitchFamily="18" charset="-127"/>
        <a:ea typeface="HY견명조" panose="02030600000101010101" pitchFamily="18" charset="-127"/>
        <a:cs typeface="+mn-cs"/>
      </a:defRPr>
    </a:lvl4pPr>
    <a:lvl5pPr marL="2743200" algn="l" defTabSz="1371600" rtl="0" eaLnBrk="1" latinLnBrk="1" hangingPunct="1">
      <a:defRPr sz="1800" kern="1200">
        <a:solidFill>
          <a:schemeClr val="tx1"/>
        </a:solidFill>
        <a:latin typeface="HY견명조" panose="02030600000101010101" pitchFamily="18" charset="-127"/>
        <a:ea typeface="HY견명조" panose="02030600000101010101" pitchFamily="18" charset="-127"/>
        <a:cs typeface="+mn-cs"/>
      </a:defRPr>
    </a:lvl5pPr>
    <a:lvl6pPr marL="34290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445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39E4E-3EB0-D83E-CDDF-EA84AB93C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BEDDD8-9AD4-9DAD-5F59-45978A9CF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1839F8-40EE-2DD8-829B-70C6D66A6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A983E9-8C36-3249-2B89-FB748267F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774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9C282-0615-E12E-DE79-5E677C38B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9858E1-10BA-D228-F80B-E132130B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13066A-F3AF-2048-C79A-3C0496A07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52D11A-98A1-096E-13E0-F51EF55DA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44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F14E-7A28-A1B5-58CF-C2BBAF34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7E6A2C-0F3A-0BE0-95CB-23B19A2C0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ABE12A-9362-2058-7EB2-93833E751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93005-E737-19F3-2738-07B0366D7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615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FEA92-7B29-71A5-3BF5-188E8E54B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2FC13-01BA-76A1-A990-52EEDB277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093AB5-3A41-17CF-7C12-D71BC253F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7EC1B-3ECF-9DEF-C5EC-C35E8418A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17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63CF5-5100-9E85-358A-80BB1C5CB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62120B-214C-4A90-1B02-513E984EB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6F2E58-C8F9-9F5C-295D-3BAEA289E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43D79-4B0C-6686-E03E-22731755D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956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E3FA0-57D2-D83F-93B5-127DE370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29EA72-3C86-8B89-1F71-67897D43C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E1504C-22A1-39C9-4124-1C1404347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C1C4A0-682B-62EA-FD79-7A129ECE4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060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FDB47-40B2-A699-7802-344C87358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B1E15A-7F0B-0F4D-5E13-0F6CD0FA8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8A624F-AE87-DADE-B5CF-B1934BD9A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55709-8139-4609-1AE2-48C1F76AE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3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AB86-5E66-FAA5-092C-DA0768AA0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CE8771-146A-EA42-4EA9-7C6F4FF2B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8C50F5-0186-6FDC-9AED-2C855690A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51229F-1B0A-8322-5AC5-B97F11BE0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8598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303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598FB-83A9-FB2D-CC7E-B15781CC1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0CBB9D-6C1C-0676-46E5-81AE02535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A1A240-7100-64CC-DED5-05120C24C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AE5806-7CDF-37A7-BF08-EF8141A7D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65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C091B-BB9D-F7C8-591A-E18A99B51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3AD45B-B510-9F22-15F6-25CA08168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B73103-1336-C52D-387E-3A87B46A6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5A3AF6-E6FD-92E5-14C9-36B64E7CE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844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29346-EBC5-E6BD-8640-09323921F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DB418B-EFDD-4E47-0E55-E19CA9E7E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F0481F-71D1-D511-791A-22F970A7B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33E32-65DF-4C0B-2B2A-F2F0362BD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591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46BD6-5BE1-0298-A862-6F2CDFAB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6AB70A-4477-1532-9F18-E376637DD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3818D1-0C94-A620-F974-331ADD640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D86507-9695-27BA-D614-BBC1C40E5C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18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297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35C4E-C8D4-459B-A2A8-52C8557BA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B0F217-88A0-D83C-1F6A-96E481671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2FA3E4-7255-79A2-88F2-EECC992CC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7DA5CE-A149-9010-BCAA-D98F407AC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42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439F3-7571-21D7-7455-59089B76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2EEFDD-7DBF-7310-DE08-41ACBCFF5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3B5D5C-F2C2-3D6E-3386-9A16F262E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3459B3-25A2-6C65-3F89-A54D25105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71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B00-2D76-7BE3-216E-FB406B49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3DF87-6C1D-F847-B5D1-584ABB912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56B960-F1A0-1E63-21E5-87033F467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514D6-EDA6-716F-3489-89969008F4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159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CFA57-043D-6152-9627-9DE57831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558EDB-2C3F-5F8A-7A35-29C2516F5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8C134-7F3C-423E-0173-A6586E9E2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0407BD-C2F6-675F-97C6-C4770637E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364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B416-F804-934E-E352-4753D05AA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54C1AF-E721-6E6D-D154-4C3AF96E1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AF1E16-0D7F-F4E3-4527-88E9D802F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62C16-A205-688C-6C75-8F7165BE9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858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78D7B-EF8E-8EC0-7E12-924D47165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C0267A-BC1D-D494-9DF1-E51ED031E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F8660C-5204-5DC5-3276-F9DE7A11C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69BE31-09FA-D910-F04F-08AEB32C1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E4AA4-53F4-4DC5-B554-07D28390E12F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68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메인배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그래픽, 예술이(가) 표시된 사진&#10;&#10;자동 생성된 설명">
            <a:extLst>
              <a:ext uri="{FF2B5EF4-FFF2-40B4-BE49-F238E27FC236}">
                <a16:creationId xmlns:a16="http://schemas.microsoft.com/office/drawing/2014/main" id="{07A040C3-AE23-3C43-A3EF-6DC705EB3C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 descr="빛, 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27943814-A72B-346A-AA05-B8DE37620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6" y="6007596"/>
            <a:ext cx="4599423" cy="42253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EF02B6F-5555-4EDC-998F-89E02A94E509}"/>
              </a:ext>
            </a:extLst>
          </p:cNvPr>
          <p:cNvGrpSpPr/>
          <p:nvPr userDrawn="1"/>
        </p:nvGrpSpPr>
        <p:grpSpPr>
          <a:xfrm>
            <a:off x="979389" y="9296002"/>
            <a:ext cx="15931272" cy="553998"/>
            <a:chOff x="652926" y="6197336"/>
            <a:chExt cx="10620848" cy="3693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E8620C9-E476-4A32-8D14-B57AAD131824}"/>
                </a:ext>
              </a:extLst>
            </p:cNvPr>
            <p:cNvGrpSpPr/>
            <p:nvPr/>
          </p:nvGrpSpPr>
          <p:grpSpPr>
            <a:xfrm>
              <a:off x="652926" y="6197336"/>
              <a:ext cx="10620848" cy="369332"/>
              <a:chOff x="652926" y="6197336"/>
              <a:chExt cx="10620848" cy="36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A2AA4F-CF89-4E82-BB07-BED128BDD88A}"/>
                  </a:ext>
                </a:extLst>
              </p:cNvPr>
              <p:cNvSpPr txBox="1"/>
              <p:nvPr/>
            </p:nvSpPr>
            <p:spPr>
              <a:xfrm>
                <a:off x="652926" y="6197336"/>
                <a:ext cx="15056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000" b="1" spc="-45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주최 </a:t>
                </a:r>
                <a:r>
                  <a:rPr lang="en-US" altLang="ko-KR" sz="3000" b="1" spc="-45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/ </a:t>
                </a:r>
                <a:r>
                  <a:rPr lang="ko-KR" altLang="en-US" sz="3000" b="1" spc="-45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주관</a:t>
                </a:r>
                <a:endParaRPr lang="ko-KR" altLang="en-US" sz="3000" b="1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EFC420B-585C-4CA4-B151-BDB6B4850ECB}"/>
                  </a:ext>
                </a:extLst>
              </p:cNvPr>
              <p:cNvGrpSpPr/>
              <p:nvPr/>
            </p:nvGrpSpPr>
            <p:grpSpPr>
              <a:xfrm>
                <a:off x="2238663" y="6268411"/>
                <a:ext cx="9035111" cy="268471"/>
                <a:chOff x="2238663" y="6268411"/>
                <a:chExt cx="9035111" cy="268471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784DA87C-67D3-43D2-91F3-E5C5286963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89248" y="6314662"/>
                  <a:ext cx="1575004" cy="165460"/>
                </a:xfrm>
                <a:prstGeom prst="rect">
                  <a:avLst/>
                </a:prstGeom>
              </p:spPr>
            </p:pic>
            <p:pic>
              <p:nvPicPr>
                <p:cNvPr id="11" name="그림 10" descr="폰트, 그래픽, 텍스트, 그래픽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777E7693-0626-4592-9ECF-7A4FE41459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4351" y="6268411"/>
                  <a:ext cx="983697" cy="257961"/>
                </a:xfrm>
                <a:prstGeom prst="rect">
                  <a:avLst/>
                </a:prstGeom>
              </p:spPr>
            </p:pic>
            <p:pic>
              <p:nvPicPr>
                <p:cNvPr id="12" name="그림 11" descr="텍스트, 폰트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18CE7C38-7079-4A3E-982F-9FA9464210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38462" y="6278921"/>
                  <a:ext cx="1401454" cy="257961"/>
                </a:xfrm>
                <a:prstGeom prst="rect">
                  <a:avLst/>
                </a:prstGeom>
              </p:spPr>
            </p:pic>
            <p:pic>
              <p:nvPicPr>
                <p:cNvPr id="13" name="그림 12" descr="텍스트, 폰트, 스크린샷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BAC035E2-D6A5-48E1-9AE4-242EFBA277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8663" y="6268411"/>
                  <a:ext cx="1518110" cy="257961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93D11D4A-0CBE-4CA4-B160-C3590FA41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1444" y="6311327"/>
                  <a:ext cx="1832330" cy="172127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E62413-4F39-4465-826F-ED339C102234}"/>
                </a:ext>
              </a:extLst>
            </p:cNvPr>
            <p:cNvSpPr txBox="1"/>
            <p:nvPr/>
          </p:nvSpPr>
          <p:spPr>
            <a:xfrm>
              <a:off x="8625452" y="6197336"/>
              <a:ext cx="8181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b="1" spc="-4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후원</a:t>
              </a:r>
              <a:endParaRPr lang="ko-KR" altLang="en-US" sz="30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32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3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52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15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992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06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70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메인배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그래픽, 예술이(가) 표시된 사진&#10;&#10;자동 생성된 설명">
            <a:extLst>
              <a:ext uri="{FF2B5EF4-FFF2-40B4-BE49-F238E27FC236}">
                <a16:creationId xmlns:a16="http://schemas.microsoft.com/office/drawing/2014/main" id="{07A040C3-AE23-3C43-A3EF-6DC705EB3C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 descr="빛, 디자인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27943814-A72B-346A-AA05-B8DE37620B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6" y="6007596"/>
            <a:ext cx="4599423" cy="42253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EF02B6F-5555-4EDC-998F-89E02A94E509}"/>
              </a:ext>
            </a:extLst>
          </p:cNvPr>
          <p:cNvGrpSpPr/>
          <p:nvPr userDrawn="1"/>
        </p:nvGrpSpPr>
        <p:grpSpPr>
          <a:xfrm>
            <a:off x="979389" y="9296002"/>
            <a:ext cx="15931272" cy="553998"/>
            <a:chOff x="652926" y="6197336"/>
            <a:chExt cx="10620848" cy="3693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E8620C9-E476-4A32-8D14-B57AAD131824}"/>
                </a:ext>
              </a:extLst>
            </p:cNvPr>
            <p:cNvGrpSpPr/>
            <p:nvPr/>
          </p:nvGrpSpPr>
          <p:grpSpPr>
            <a:xfrm>
              <a:off x="652926" y="6197336"/>
              <a:ext cx="10620848" cy="369332"/>
              <a:chOff x="652926" y="6197336"/>
              <a:chExt cx="10620848" cy="36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A2AA4F-CF89-4E82-BB07-BED128BDD88A}"/>
                  </a:ext>
                </a:extLst>
              </p:cNvPr>
              <p:cNvSpPr txBox="1"/>
              <p:nvPr/>
            </p:nvSpPr>
            <p:spPr>
              <a:xfrm>
                <a:off x="652926" y="6197336"/>
                <a:ext cx="15056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000" b="1" spc="-45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주최 </a:t>
                </a:r>
                <a:r>
                  <a:rPr lang="en-US" altLang="ko-KR" sz="3000" b="1" spc="-45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/ </a:t>
                </a:r>
                <a:r>
                  <a:rPr lang="ko-KR" altLang="en-US" sz="3000" b="1" spc="-45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주관</a:t>
                </a:r>
                <a:endParaRPr lang="ko-KR" altLang="en-US" sz="3000" b="1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EFC420B-585C-4CA4-B151-BDB6B4850ECB}"/>
                  </a:ext>
                </a:extLst>
              </p:cNvPr>
              <p:cNvGrpSpPr/>
              <p:nvPr/>
            </p:nvGrpSpPr>
            <p:grpSpPr>
              <a:xfrm>
                <a:off x="2238663" y="6268411"/>
                <a:ext cx="9035111" cy="268471"/>
                <a:chOff x="2238663" y="6268411"/>
                <a:chExt cx="9035111" cy="268471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784DA87C-67D3-43D2-91F3-E5C5286963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89248" y="6314662"/>
                  <a:ext cx="1575004" cy="165460"/>
                </a:xfrm>
                <a:prstGeom prst="rect">
                  <a:avLst/>
                </a:prstGeom>
              </p:spPr>
            </p:pic>
            <p:pic>
              <p:nvPicPr>
                <p:cNvPr id="11" name="그림 10" descr="폰트, 그래픽, 텍스트, 그래픽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777E7693-0626-4592-9ECF-7A4FE41459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4351" y="6268411"/>
                  <a:ext cx="983697" cy="257961"/>
                </a:xfrm>
                <a:prstGeom prst="rect">
                  <a:avLst/>
                </a:prstGeom>
              </p:spPr>
            </p:pic>
            <p:pic>
              <p:nvPicPr>
                <p:cNvPr id="12" name="그림 11" descr="텍스트, 폰트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18CE7C38-7079-4A3E-982F-9FA9464210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38462" y="6278921"/>
                  <a:ext cx="1401454" cy="257961"/>
                </a:xfrm>
                <a:prstGeom prst="rect">
                  <a:avLst/>
                </a:prstGeom>
              </p:spPr>
            </p:pic>
            <p:pic>
              <p:nvPicPr>
                <p:cNvPr id="13" name="그림 12" descr="텍스트, 폰트, 스크린샷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BAC035E2-D6A5-48E1-9AE4-242EFBA277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8663" y="6268411"/>
                  <a:ext cx="1518110" cy="257961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93D11D4A-0CBE-4CA4-B160-C3590FA41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1444" y="6311327"/>
                  <a:ext cx="1832330" cy="172127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E62413-4F39-4465-826F-ED339C102234}"/>
                </a:ext>
              </a:extLst>
            </p:cNvPr>
            <p:cNvSpPr txBox="1"/>
            <p:nvPr/>
          </p:nvSpPr>
          <p:spPr>
            <a:xfrm>
              <a:off x="8625452" y="6197336"/>
              <a:ext cx="8181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000" b="1" spc="-45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후원</a:t>
              </a:r>
              <a:endParaRPr lang="ko-KR" altLang="en-US" sz="30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488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 캐릭터 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B470C74-6CEC-0F9A-5CA3-7E89D524A40B}"/>
              </a:ext>
            </a:extLst>
          </p:cNvPr>
          <p:cNvGrpSpPr/>
          <p:nvPr userDrawn="1"/>
        </p:nvGrpSpPr>
        <p:grpSpPr>
          <a:xfrm>
            <a:off x="0" y="0"/>
            <a:ext cx="18288000" cy="1903140"/>
            <a:chOff x="0" y="0"/>
            <a:chExt cx="12192000" cy="1268760"/>
          </a:xfrm>
        </p:grpSpPr>
        <p:pic>
          <p:nvPicPr>
            <p:cNvPr id="4" name="그림 3" descr="스크린샷, 만화 영화이(가) 표시된 사진&#10;&#10;자동 생성된 설명">
              <a:extLst>
                <a:ext uri="{FF2B5EF4-FFF2-40B4-BE49-F238E27FC236}">
                  <a16:creationId xmlns:a16="http://schemas.microsoft.com/office/drawing/2014/main" id="{D60B8A53-B623-DF86-382A-55F1FB0E07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1176" r="389" b="80522"/>
            <a:stretch/>
          </p:blipFill>
          <p:spPr>
            <a:xfrm>
              <a:off x="0" y="0"/>
              <a:ext cx="12192000" cy="126876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8B5101-00C6-C0AF-AB6B-0D450791F7A8}"/>
                </a:ext>
              </a:extLst>
            </p:cNvPr>
            <p:cNvSpPr/>
            <p:nvPr userDrawn="1"/>
          </p:nvSpPr>
          <p:spPr>
            <a:xfrm>
              <a:off x="0" y="1088740"/>
              <a:ext cx="12192000" cy="180020"/>
            </a:xfrm>
            <a:prstGeom prst="rect">
              <a:avLst/>
            </a:prstGeom>
            <a:solidFill>
              <a:srgbClr val="00DB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F2A59E-FF72-4933-9B8F-9FB4F30277AF}"/>
              </a:ext>
            </a:extLst>
          </p:cNvPr>
          <p:cNvSpPr txBox="1"/>
          <p:nvPr userDrawn="1"/>
        </p:nvSpPr>
        <p:spPr>
          <a:xfrm>
            <a:off x="1151112" y="66936"/>
            <a:ext cx="16757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30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024</a:t>
            </a:r>
            <a:r>
              <a:rPr lang="en-US" altLang="ko-KR" sz="3000" b="1" kern="0" spc="0" dirty="0">
                <a:solidFill>
                  <a:srgbClr val="92D05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rgbClr val="00D5C9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DPG AI </a:t>
            </a:r>
            <a:r>
              <a:rPr lang="en-US" altLang="ko-KR" sz="3000" b="1" kern="0" spc="0" dirty="0" err="1">
                <a:solidFill>
                  <a:srgbClr val="00D5C9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NoCode</a:t>
            </a:r>
            <a:r>
              <a:rPr lang="ko-KR" altLang="en-US" sz="3000" b="1" kern="0" spc="0" dirty="0">
                <a:solidFill>
                  <a:srgbClr val="FFDE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3000" b="1" kern="0" dirty="0">
              <a:solidFill>
                <a:srgbClr val="FFDE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rgbClr val="FFDE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Hackathon</a:t>
            </a:r>
            <a:r>
              <a:rPr lang="en-US" altLang="ko-KR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(@</a:t>
            </a:r>
            <a:r>
              <a:rPr lang="ko-KR" altLang="en-US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광주</a:t>
            </a:r>
            <a:r>
              <a:rPr lang="en-US" altLang="ko-KR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250" b="1" kern="0" spc="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3122531-F3E8-4F27-9B53-16F4486270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09471" y="569484"/>
            <a:ext cx="2443442" cy="57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99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6CCBE47-0CC6-4BE4-9A7D-664BA9F38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89F0E0-5BEB-4F22-9063-E3E8479BF44F}"/>
              </a:ext>
            </a:extLst>
          </p:cNvPr>
          <p:cNvSpPr txBox="1"/>
          <p:nvPr userDrawn="1"/>
        </p:nvSpPr>
        <p:spPr>
          <a:xfrm>
            <a:off x="1151112" y="66936"/>
            <a:ext cx="16757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30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024</a:t>
            </a:r>
            <a:r>
              <a:rPr lang="en-US" altLang="ko-KR" sz="3000" b="1" kern="0" spc="0" dirty="0">
                <a:solidFill>
                  <a:srgbClr val="92D05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rgbClr val="00D5C9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DPG AI </a:t>
            </a:r>
            <a:r>
              <a:rPr lang="en-US" altLang="ko-KR" sz="3000" b="1" kern="0" spc="0" dirty="0" err="1">
                <a:solidFill>
                  <a:srgbClr val="00D5C9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NoCode</a:t>
            </a:r>
            <a:r>
              <a:rPr lang="ko-KR" altLang="en-US" sz="3000" b="1" kern="0" spc="0" dirty="0">
                <a:solidFill>
                  <a:srgbClr val="FFDE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3000" b="1" kern="0" dirty="0">
              <a:solidFill>
                <a:srgbClr val="FFDE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rgbClr val="FFDE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Hackathon</a:t>
            </a:r>
            <a:r>
              <a:rPr lang="en-US" altLang="ko-KR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(@</a:t>
            </a:r>
            <a:r>
              <a:rPr lang="ko-KR" altLang="en-US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광주</a:t>
            </a:r>
            <a:r>
              <a:rPr lang="en-US" altLang="ko-KR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250" b="1" kern="0" spc="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471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 좌측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청량 음료이(가) 표시된 사진&#10;&#10;자동 생성된 설명">
            <a:extLst>
              <a:ext uri="{FF2B5EF4-FFF2-40B4-BE49-F238E27FC236}">
                <a16:creationId xmlns:a16="http://schemas.microsoft.com/office/drawing/2014/main" id="{C4D3A7A7-8BA6-6ABB-0A9C-FA0FD8BDA4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 캐릭터 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B470C74-6CEC-0F9A-5CA3-7E89D524A40B}"/>
              </a:ext>
            </a:extLst>
          </p:cNvPr>
          <p:cNvGrpSpPr/>
          <p:nvPr userDrawn="1"/>
        </p:nvGrpSpPr>
        <p:grpSpPr>
          <a:xfrm>
            <a:off x="0" y="0"/>
            <a:ext cx="18288000" cy="1903140"/>
            <a:chOff x="0" y="0"/>
            <a:chExt cx="12192000" cy="1268760"/>
          </a:xfrm>
        </p:grpSpPr>
        <p:pic>
          <p:nvPicPr>
            <p:cNvPr id="4" name="그림 3" descr="스크린샷, 만화 영화이(가) 표시된 사진&#10;&#10;자동 생성된 설명">
              <a:extLst>
                <a:ext uri="{FF2B5EF4-FFF2-40B4-BE49-F238E27FC236}">
                  <a16:creationId xmlns:a16="http://schemas.microsoft.com/office/drawing/2014/main" id="{D60B8A53-B623-DF86-382A-55F1FB0E07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1176" r="389" b="80522"/>
            <a:stretch/>
          </p:blipFill>
          <p:spPr>
            <a:xfrm>
              <a:off x="0" y="0"/>
              <a:ext cx="12192000" cy="126876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8B5101-00C6-C0AF-AB6B-0D450791F7A8}"/>
                </a:ext>
              </a:extLst>
            </p:cNvPr>
            <p:cNvSpPr/>
            <p:nvPr userDrawn="1"/>
          </p:nvSpPr>
          <p:spPr>
            <a:xfrm>
              <a:off x="0" y="1088740"/>
              <a:ext cx="12192000" cy="180020"/>
            </a:xfrm>
            <a:prstGeom prst="rect">
              <a:avLst/>
            </a:prstGeom>
            <a:solidFill>
              <a:srgbClr val="00DB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F2A59E-FF72-4933-9B8F-9FB4F30277AF}"/>
              </a:ext>
            </a:extLst>
          </p:cNvPr>
          <p:cNvSpPr txBox="1"/>
          <p:nvPr userDrawn="1"/>
        </p:nvSpPr>
        <p:spPr>
          <a:xfrm>
            <a:off x="1151112" y="66936"/>
            <a:ext cx="16757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30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024</a:t>
            </a:r>
            <a:r>
              <a:rPr lang="en-US" altLang="ko-KR" sz="3000" b="1" kern="0" spc="0" dirty="0">
                <a:solidFill>
                  <a:srgbClr val="92D05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rgbClr val="00D5C9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DPG AI </a:t>
            </a:r>
            <a:r>
              <a:rPr lang="en-US" altLang="ko-KR" sz="3000" b="1" kern="0" spc="0" dirty="0" err="1">
                <a:solidFill>
                  <a:srgbClr val="00D5C9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NoCode</a:t>
            </a:r>
            <a:r>
              <a:rPr lang="ko-KR" altLang="en-US" sz="3000" b="1" kern="0" spc="0" dirty="0">
                <a:solidFill>
                  <a:srgbClr val="FFDE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3000" b="1" kern="0" dirty="0">
              <a:solidFill>
                <a:srgbClr val="FFDE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rgbClr val="FFDE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Hackathon</a:t>
            </a:r>
            <a:r>
              <a:rPr lang="en-US" altLang="ko-KR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(@</a:t>
            </a:r>
            <a:r>
              <a:rPr lang="ko-KR" altLang="en-US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광주</a:t>
            </a:r>
            <a:r>
              <a:rPr lang="en-US" altLang="ko-KR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250" b="1" kern="0" spc="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3122531-F3E8-4F27-9B53-16F4486270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09471" y="569484"/>
            <a:ext cx="2443442" cy="57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99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6CCBE47-0CC6-4BE4-9A7D-664BA9F38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89F0E0-5BEB-4F22-9063-E3E8479BF44F}"/>
              </a:ext>
            </a:extLst>
          </p:cNvPr>
          <p:cNvSpPr txBox="1"/>
          <p:nvPr userDrawn="1"/>
        </p:nvSpPr>
        <p:spPr>
          <a:xfrm>
            <a:off x="1151112" y="66936"/>
            <a:ext cx="16757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30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024</a:t>
            </a:r>
            <a:r>
              <a:rPr lang="en-US" altLang="ko-KR" sz="3000" b="1" kern="0" spc="0" dirty="0">
                <a:solidFill>
                  <a:srgbClr val="92D05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rgbClr val="00D5C9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DPG AI </a:t>
            </a:r>
            <a:r>
              <a:rPr lang="en-US" altLang="ko-KR" sz="3000" b="1" kern="0" spc="0" dirty="0" err="1">
                <a:solidFill>
                  <a:srgbClr val="00D5C9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NoCode</a:t>
            </a:r>
            <a:r>
              <a:rPr lang="ko-KR" altLang="en-US" sz="3000" b="1" kern="0" spc="0" dirty="0">
                <a:solidFill>
                  <a:srgbClr val="FFDE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3000" b="1" kern="0" dirty="0">
              <a:solidFill>
                <a:srgbClr val="FFDE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301115" marR="0" indent="-1301115" algn="l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3000" b="1" kern="0" spc="0" dirty="0">
                <a:solidFill>
                  <a:srgbClr val="FFDE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Hackathon</a:t>
            </a:r>
            <a:r>
              <a:rPr lang="en-US" altLang="ko-KR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(@</a:t>
            </a:r>
            <a:r>
              <a:rPr lang="ko-KR" altLang="en-US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광주</a:t>
            </a:r>
            <a:r>
              <a:rPr lang="en-US" altLang="ko-KR" sz="2250" b="1" kern="0" spc="0" dirty="0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250" b="1" kern="0" spc="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34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26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5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6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68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56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09" r:id="rId2"/>
    <p:sldLayoutId id="2147483713" r:id="rId3"/>
    <p:sldLayoutId id="2147483718" r:id="rId4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9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2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57.png"/><Relationship Id="rId4" Type="http://schemas.openxmlformats.org/officeDocument/2006/relationships/image" Target="../media/image64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nunudream-dpg.web.app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hyperlink" Target="https://lamp7.dpgtestbed.kr/t3-nunudream-nunudrea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E8AA0B-1E2B-F67C-8C78-90C0F9116E0F}"/>
              </a:ext>
            </a:extLst>
          </p:cNvPr>
          <p:cNvSpPr txBox="1"/>
          <p:nvPr/>
        </p:nvSpPr>
        <p:spPr>
          <a:xfrm>
            <a:off x="765342" y="1391367"/>
            <a:ext cx="16757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115" indent="-1301115" algn="ctr" fontAlgn="base"/>
            <a:r>
              <a:rPr lang="en-US" altLang="ko-KR" sz="54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2024</a:t>
            </a:r>
            <a:r>
              <a:rPr lang="en-US" altLang="ko-KR" sz="5400" b="1" kern="0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5400" b="1" kern="0" dirty="0">
                <a:solidFill>
                  <a:srgbClr val="00D5C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DPG AI </a:t>
            </a:r>
            <a:r>
              <a:rPr lang="en-US" altLang="ko-KR" sz="5400" b="1" kern="0" dirty="0" err="1">
                <a:solidFill>
                  <a:srgbClr val="00D5C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NoCode</a:t>
            </a:r>
            <a:r>
              <a:rPr lang="en-US" altLang="ko-KR" sz="5400" b="1" kern="0" dirty="0">
                <a:solidFill>
                  <a:srgbClr val="00D5C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5400" b="1" kern="0" dirty="0">
                <a:solidFill>
                  <a:srgbClr val="FFDE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Hackathon</a:t>
            </a:r>
            <a:r>
              <a:rPr lang="en-US" altLang="ko-KR" sz="165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(@</a:t>
            </a:r>
            <a:r>
              <a:rPr lang="ko-KR" altLang="en-US" sz="165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광주</a:t>
            </a:r>
            <a:r>
              <a:rPr lang="en-US" altLang="ko-KR" sz="165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54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최종발표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4DCC1-0E51-4512-9516-6AEC9DB26A2B}"/>
              </a:ext>
            </a:extLst>
          </p:cNvPr>
          <p:cNvSpPr txBox="1"/>
          <p:nvPr/>
        </p:nvSpPr>
        <p:spPr>
          <a:xfrm>
            <a:off x="6714489" y="7627776"/>
            <a:ext cx="4859022" cy="7848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defRPr/>
            </a:pPr>
            <a:r>
              <a:rPr lang="en-US" altLang="ko-KR" sz="51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2024.11.13(</a:t>
            </a:r>
            <a:r>
              <a:rPr lang="ko-KR" altLang="en-US" sz="51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</a:t>
            </a:r>
            <a:r>
              <a:rPr lang="en-US" altLang="ko-KR" sz="51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359C7891-A914-4613-A814-A02E54E5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09471" y="569485"/>
            <a:ext cx="2443442" cy="570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3BB09A-1382-170F-EB29-FF477D6F4E1A}"/>
              </a:ext>
            </a:extLst>
          </p:cNvPr>
          <p:cNvSpPr txBox="1"/>
          <p:nvPr/>
        </p:nvSpPr>
        <p:spPr>
          <a:xfrm>
            <a:off x="765342" y="3263077"/>
            <a:ext cx="167573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115" indent="-1301115" algn="ctr" fontAlgn="base"/>
            <a:r>
              <a:rPr lang="ko-KR" altLang="en-US" sz="108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누구나 누릴 수 있는 금융</a:t>
            </a:r>
            <a:r>
              <a:rPr lang="en-US" altLang="ko-KR" sz="108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08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만들어</a:t>
            </a:r>
            <a:r>
              <a:rPr lang="en-US" altLang="ko-KR" sz="108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</a:t>
            </a:r>
            <a:endParaRPr lang="ko-KR" altLang="en-US" sz="10800" b="1" kern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E5AE1-83DB-ABD3-6EF7-61FBD050AB5E}"/>
              </a:ext>
            </a:extLst>
          </p:cNvPr>
          <p:cNvSpPr txBox="1"/>
          <p:nvPr/>
        </p:nvSpPr>
        <p:spPr>
          <a:xfrm>
            <a:off x="12780404" y="8880725"/>
            <a:ext cx="412003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defRPr/>
            </a:pPr>
            <a:r>
              <a:rPr lang="ko-KR" altLang="en-US" sz="32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김다현</a:t>
            </a:r>
            <a:r>
              <a:rPr lang="en-US" altLang="ko-KR" sz="32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조영희</a:t>
            </a:r>
            <a:r>
              <a:rPr lang="en-US" altLang="ko-KR" sz="32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b="1" spc="-45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권기범</a:t>
            </a:r>
            <a:endParaRPr lang="en-US" altLang="ko-KR" sz="4000" b="1" spc="-45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3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D72C6-BD8E-2D62-0AA0-E1D9E607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3AFE42-D9C5-B178-913E-8F0C4A765CB1}"/>
              </a:ext>
            </a:extLst>
          </p:cNvPr>
          <p:cNvSpPr txBox="1"/>
          <p:nvPr/>
        </p:nvSpPr>
        <p:spPr>
          <a:xfrm>
            <a:off x="12384360" y="331739"/>
            <a:ext cx="557364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4FD0C-101E-AB29-84B8-61268E563098}"/>
              </a:ext>
            </a:extLst>
          </p:cNvPr>
          <p:cNvSpPr txBox="1"/>
          <p:nvPr/>
        </p:nvSpPr>
        <p:spPr>
          <a:xfrm>
            <a:off x="586860" y="9788016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Open AI, Chat GPT 4.0o </a:t>
            </a:r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활용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504998F-557C-0672-A669-1604E6A3C74C}"/>
              </a:ext>
            </a:extLst>
          </p:cNvPr>
          <p:cNvSpPr/>
          <p:nvPr/>
        </p:nvSpPr>
        <p:spPr>
          <a:xfrm>
            <a:off x="7595828" y="2515680"/>
            <a:ext cx="10441160" cy="7200327"/>
          </a:xfrm>
          <a:prstGeom prst="roundRect">
            <a:avLst>
              <a:gd name="adj" fmla="val 9204"/>
            </a:avLst>
          </a:prstGeom>
          <a:solidFill>
            <a:srgbClr val="64777D">
              <a:alpha val="40000"/>
            </a:srgb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7DDC45-C294-FC4A-9ACA-9D824FEF0315}"/>
              </a:ext>
            </a:extLst>
          </p:cNvPr>
          <p:cNvSpPr/>
          <p:nvPr/>
        </p:nvSpPr>
        <p:spPr>
          <a:xfrm>
            <a:off x="323020" y="2515208"/>
            <a:ext cx="7164796" cy="7200800"/>
          </a:xfrm>
          <a:prstGeom prst="roundRect">
            <a:avLst>
              <a:gd name="adj" fmla="val 92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C334F5A-196D-287E-310C-D58C40FEA0AD}"/>
              </a:ext>
            </a:extLst>
          </p:cNvPr>
          <p:cNvSpPr txBox="1"/>
          <p:nvPr/>
        </p:nvSpPr>
        <p:spPr>
          <a:xfrm>
            <a:off x="8423920" y="4243400"/>
            <a:ext cx="9133632" cy="48965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6240"/>
              </a:lnSpc>
            </a:pPr>
            <a:r>
              <a:rPr lang="en-US" altLang="ko-KR" sz="2400" b="0" i="0" u="none" strike="noStrike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29</a:t>
            </a:r>
            <a:r>
              <a:rPr lang="ko-KR" altLang="en-US" sz="2400" b="0" i="0" u="none" strike="noStrike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 사회초년생</a:t>
            </a:r>
            <a:endParaRPr lang="en-US" altLang="ko-KR" sz="2400" spc="2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106240"/>
              </a:lnSpc>
            </a:pPr>
            <a:r>
              <a:rPr lang="ko-KR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다현이는 월급을 받으며 자산 관리에 관심이 많아졌습니다</a:t>
            </a:r>
            <a:r>
              <a:rPr lang="en-US" altLang="ko-KR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lvl="0">
              <a:lnSpc>
                <a:spcPct val="106240"/>
              </a:lnSpc>
            </a:pPr>
            <a:endParaRPr lang="en-US" sz="2400" b="0" i="0" u="none" strike="noStrike" spc="2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106240"/>
              </a:lnSpc>
            </a:pPr>
            <a:r>
              <a:rPr lang="ko-KR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디지털 활용 </a:t>
            </a:r>
            <a:r>
              <a:rPr lang="en-US" altLang="ko-KR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Good</a:t>
            </a:r>
          </a:p>
          <a:p>
            <a:pPr lvl="0">
              <a:lnSpc>
                <a:spcPct val="106240"/>
              </a:lnSpc>
            </a:pPr>
            <a:r>
              <a:rPr lang="ko-KR" altLang="en-US" sz="2400" b="0" i="0" u="none" strike="noStrike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다현이는 디지털 역량이 높으며 </a:t>
            </a:r>
            <a:r>
              <a:rPr lang="ko-KR" altLang="en-US" sz="2400" b="0" i="0" u="none" strike="noStrike" spc="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핀테크</a:t>
            </a:r>
            <a:r>
              <a:rPr lang="ko-KR" altLang="en-US" sz="2400" b="0" i="0" u="none" strike="noStrike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앱 등에 거부감이 없습니다</a:t>
            </a:r>
            <a:r>
              <a:rPr lang="en-US" altLang="ko-KR" sz="2400" b="0" i="0" u="none" strike="noStrike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lvl="0">
              <a:lnSpc>
                <a:spcPct val="106240"/>
              </a:lnSpc>
            </a:pPr>
            <a:endParaRPr lang="en-US" altLang="ko-KR" sz="2400" spc="2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106240"/>
              </a:lnSpc>
            </a:pPr>
            <a:r>
              <a:rPr lang="ko-KR" altLang="en-US" sz="2400" b="0" i="0" u="none" strike="noStrike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투자하는 친구들</a:t>
            </a:r>
            <a:endParaRPr lang="en-US" altLang="ko-KR" sz="2400" b="0" i="0" u="none" strike="noStrike" spc="2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106240"/>
              </a:lnSpc>
            </a:pPr>
            <a:r>
              <a:rPr lang="ko-KR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다현이의 친구들은 암호화폐</a:t>
            </a:r>
            <a:r>
              <a:rPr lang="en-US" altLang="ko-KR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주식 등으로 투자를 하고 있습니다</a:t>
            </a:r>
            <a:r>
              <a:rPr lang="en-US" altLang="ko-KR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lvl="0">
              <a:lnSpc>
                <a:spcPct val="106240"/>
              </a:lnSpc>
            </a:pPr>
            <a:endParaRPr lang="en-US" altLang="ko-KR" sz="2400" b="0" i="0" u="none" strike="noStrike" spc="2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106240"/>
              </a:lnSpc>
            </a:pPr>
            <a:r>
              <a:rPr lang="ko-KR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목돈 마련</a:t>
            </a:r>
            <a:r>
              <a:rPr lang="en-US" altLang="ko-KR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!!</a:t>
            </a:r>
          </a:p>
          <a:p>
            <a:pPr lvl="0">
              <a:lnSpc>
                <a:spcPct val="106240"/>
              </a:lnSpc>
            </a:pPr>
            <a:r>
              <a:rPr lang="ko-KR" altLang="en-US" sz="2400" b="0" i="0" u="none" strike="noStrike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다현이의 첫 번째 금융 목표는 독립을 위한 목돈 마련입니다</a:t>
            </a:r>
            <a:r>
              <a:rPr lang="en-US" altLang="ko-KR" sz="2400" b="0" i="0" u="none" strike="noStrike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lvl="0">
              <a:lnSpc>
                <a:spcPct val="106240"/>
              </a:lnSpc>
            </a:pPr>
            <a:endParaRPr lang="en-US" altLang="ko-KR" sz="2400" spc="2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>
              <a:lnSpc>
                <a:spcPct val="106240"/>
              </a:lnSpc>
            </a:pPr>
            <a:r>
              <a:rPr lang="ko-KR" altLang="en-US" sz="2800" b="0" i="0" u="none" strike="noStrike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다현이는 무엇을 해야 할까요</a:t>
            </a:r>
            <a:r>
              <a:rPr lang="en-US" altLang="ko-KR" sz="2800" b="0" i="0" u="none" strike="noStrike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1365F9F6-2955-205D-A357-8A93942BFF49}"/>
              </a:ext>
            </a:extLst>
          </p:cNvPr>
          <p:cNvSpPr txBox="1"/>
          <p:nvPr/>
        </p:nvSpPr>
        <p:spPr>
          <a:xfrm>
            <a:off x="7883860" y="2890912"/>
            <a:ext cx="9793088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500" b="0" i="0" u="none" strike="noStrike" dirty="0" err="1">
                <a:solidFill>
                  <a:srgbClr val="1D3337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누누드림</a:t>
            </a:r>
            <a:r>
              <a:rPr lang="ko-KR" altLang="en-US" sz="4500" b="0" i="0" u="none" strike="noStrike" dirty="0">
                <a:solidFill>
                  <a:srgbClr val="1D3337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사용자 예시</a:t>
            </a:r>
            <a:endParaRPr lang="en-US" sz="4500" b="0" i="0" u="none" strike="noStrike" dirty="0">
              <a:solidFill>
                <a:srgbClr val="1D3337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61F609E6-CF0E-484C-4B35-DF9EE16C2F35}"/>
              </a:ext>
            </a:extLst>
          </p:cNvPr>
          <p:cNvSpPr txBox="1"/>
          <p:nvPr/>
        </p:nvSpPr>
        <p:spPr>
          <a:xfrm>
            <a:off x="7883860" y="3640212"/>
            <a:ext cx="9793088" cy="4260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1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금융상품을 잘 이해하고  활용하고 싶은 다현이는 </a:t>
            </a:r>
            <a:r>
              <a:rPr lang="ko-KR" altLang="en-US" sz="21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누누드림에</a:t>
            </a:r>
            <a:r>
              <a:rPr lang="ko-KR" altLang="en-US" sz="21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가입했습니다</a:t>
            </a:r>
            <a:r>
              <a:rPr lang="en-US" altLang="ko-KR" sz="21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sz="21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3" name="그래픽 12" descr="갈매기형 화살표 단색으로 채워진">
            <a:extLst>
              <a:ext uri="{FF2B5EF4-FFF2-40B4-BE49-F238E27FC236}">
                <a16:creationId xmlns:a16="http://schemas.microsoft.com/office/drawing/2014/main" id="{748ED3BF-D6A0-8140-6381-02245E58F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7888" y="4141259"/>
            <a:ext cx="426032" cy="426032"/>
          </a:xfrm>
          <a:prstGeom prst="rect">
            <a:avLst/>
          </a:prstGeom>
        </p:spPr>
      </p:pic>
      <p:pic>
        <p:nvPicPr>
          <p:cNvPr id="14" name="그래픽 13" descr="갈매기형 화살표 단색으로 채워진">
            <a:extLst>
              <a:ext uri="{FF2B5EF4-FFF2-40B4-BE49-F238E27FC236}">
                <a16:creationId xmlns:a16="http://schemas.microsoft.com/office/drawing/2014/main" id="{C5087C70-F834-C759-50A0-06BEEAF5B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7888" y="5318279"/>
            <a:ext cx="426032" cy="426032"/>
          </a:xfrm>
          <a:prstGeom prst="rect">
            <a:avLst/>
          </a:prstGeom>
        </p:spPr>
      </p:pic>
      <p:pic>
        <p:nvPicPr>
          <p:cNvPr id="15" name="그래픽 14" descr="갈매기형 화살표 단색으로 채워진">
            <a:extLst>
              <a:ext uri="{FF2B5EF4-FFF2-40B4-BE49-F238E27FC236}">
                <a16:creationId xmlns:a16="http://schemas.microsoft.com/office/drawing/2014/main" id="{D9001972-9E13-EEA6-363E-90BA2C941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7888" y="6465093"/>
            <a:ext cx="426032" cy="426032"/>
          </a:xfrm>
          <a:prstGeom prst="rect">
            <a:avLst/>
          </a:prstGeom>
        </p:spPr>
      </p:pic>
      <p:pic>
        <p:nvPicPr>
          <p:cNvPr id="16" name="그래픽 15" descr="갈매기형 화살표 단색으로 채워진">
            <a:extLst>
              <a:ext uri="{FF2B5EF4-FFF2-40B4-BE49-F238E27FC236}">
                <a16:creationId xmlns:a16="http://schemas.microsoft.com/office/drawing/2014/main" id="{BA6B7324-C989-E10D-F5F9-A23D1FC9A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7888" y="7611907"/>
            <a:ext cx="426032" cy="426032"/>
          </a:xfrm>
          <a:prstGeom prst="rect">
            <a:avLst/>
          </a:prstGeom>
        </p:spPr>
      </p:pic>
      <p:pic>
        <p:nvPicPr>
          <p:cNvPr id="19" name="그래픽 18" descr="갈매기형 화살표 단색으로 채워진">
            <a:extLst>
              <a:ext uri="{FF2B5EF4-FFF2-40B4-BE49-F238E27FC236}">
                <a16:creationId xmlns:a16="http://schemas.microsoft.com/office/drawing/2014/main" id="{C47713D3-9C3E-8FD9-08F6-CFEA23779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7888" y="8816053"/>
            <a:ext cx="426032" cy="4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6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4C7BC-28B0-04A3-7A51-097D7DF21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2930532-7F1E-BE8F-3855-9EC9C8C39501}"/>
              </a:ext>
            </a:extLst>
          </p:cNvPr>
          <p:cNvSpPr txBox="1"/>
          <p:nvPr/>
        </p:nvSpPr>
        <p:spPr>
          <a:xfrm>
            <a:off x="12384360" y="331739"/>
            <a:ext cx="557364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설명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77BA26-97B5-D2CB-5663-84D60EC3B2BA}"/>
              </a:ext>
            </a:extLst>
          </p:cNvPr>
          <p:cNvGrpSpPr/>
          <p:nvPr/>
        </p:nvGrpSpPr>
        <p:grpSpPr>
          <a:xfrm>
            <a:off x="431032" y="1970075"/>
            <a:ext cx="12234564" cy="8316925"/>
            <a:chOff x="3401193" y="0"/>
            <a:chExt cx="11485613" cy="78077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03050A-54EA-A398-CDFE-E2619AFC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1000"/>
            <a:stretch/>
          </p:blipFill>
          <p:spPr>
            <a:xfrm>
              <a:off x="3401193" y="0"/>
              <a:ext cx="11485613" cy="298326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84DDAF-1365-5D76-375D-0DF2F1CF2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3550" b="50000"/>
            <a:stretch/>
          </p:blipFill>
          <p:spPr>
            <a:xfrm>
              <a:off x="3401193" y="2947256"/>
              <a:ext cx="11485613" cy="169218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BB5483-1C31-8F6F-7AD5-C5C8C9B2F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3500" b="30050"/>
            <a:stretch/>
          </p:blipFill>
          <p:spPr>
            <a:xfrm>
              <a:off x="3401193" y="4567436"/>
              <a:ext cx="11485613" cy="16921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68EB578-85D5-FE0C-20C8-F919696A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3450" b="10100"/>
            <a:stretch/>
          </p:blipFill>
          <p:spPr>
            <a:xfrm>
              <a:off x="3401193" y="6115608"/>
              <a:ext cx="11485613" cy="169218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D60F98-CFEF-F675-33EA-D4E4BCF99039}"/>
              </a:ext>
            </a:extLst>
          </p:cNvPr>
          <p:cNvGrpSpPr/>
          <p:nvPr/>
        </p:nvGrpSpPr>
        <p:grpSpPr>
          <a:xfrm>
            <a:off x="7163780" y="1772935"/>
            <a:ext cx="10885240" cy="2492842"/>
            <a:chOff x="7163780" y="1772935"/>
            <a:chExt cx="10885240" cy="249284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3692C0-A55D-B566-5AFB-9E5C789DE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795" t="20159" r="16774" b="70380"/>
            <a:stretch/>
          </p:blipFill>
          <p:spPr>
            <a:xfrm>
              <a:off x="7919864" y="1772935"/>
              <a:ext cx="10129156" cy="2492842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14" name="그래픽 13" descr="뒤로 윤곽선">
              <a:extLst>
                <a:ext uri="{FF2B5EF4-FFF2-40B4-BE49-F238E27FC236}">
                  <a16:creationId xmlns:a16="http://schemas.microsoft.com/office/drawing/2014/main" id="{E55965E9-9352-0230-9490-6F78C3773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63780" y="327129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183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05DC-4CD3-422B-3F9E-D5A18417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7978B20-ECDC-F7BB-0E63-376824341C89}"/>
              </a:ext>
            </a:extLst>
          </p:cNvPr>
          <p:cNvSpPr txBox="1"/>
          <p:nvPr/>
        </p:nvSpPr>
        <p:spPr>
          <a:xfrm>
            <a:off x="12384360" y="331739"/>
            <a:ext cx="557364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설명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861E0F-2176-9FC0-73C8-8B9E879786CC}"/>
              </a:ext>
            </a:extLst>
          </p:cNvPr>
          <p:cNvGrpSpPr/>
          <p:nvPr/>
        </p:nvGrpSpPr>
        <p:grpSpPr>
          <a:xfrm>
            <a:off x="283324" y="4315408"/>
            <a:ext cx="12112460" cy="5394017"/>
            <a:chOff x="2663280" y="2911252"/>
            <a:chExt cx="12112460" cy="539401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0E61EEC-DA3D-3112-CB0C-B6203F81E837}"/>
                </a:ext>
              </a:extLst>
            </p:cNvPr>
            <p:cNvGrpSpPr/>
            <p:nvPr/>
          </p:nvGrpSpPr>
          <p:grpSpPr>
            <a:xfrm>
              <a:off x="2663280" y="2911252"/>
              <a:ext cx="12112460" cy="5394017"/>
              <a:chOff x="2843300" y="1831132"/>
              <a:chExt cx="12112460" cy="539401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56C4D42-5171-F312-B9DD-280278972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050" b="75685"/>
              <a:stretch/>
            </p:blipFill>
            <p:spPr>
              <a:xfrm>
                <a:off x="2843300" y="1831132"/>
                <a:ext cx="12112460" cy="262829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6D7D1DB-C3EA-2BD1-7CC2-CD70E02DB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63349" b="11851"/>
              <a:stretch/>
            </p:blipFill>
            <p:spPr>
              <a:xfrm>
                <a:off x="2843300" y="4423420"/>
                <a:ext cx="12112460" cy="2801729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318AB10-ECA7-913D-3006-FCAF844E4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86" t="44638" r="91677" b="24366"/>
            <a:stretch/>
          </p:blipFill>
          <p:spPr>
            <a:xfrm>
              <a:off x="2879304" y="4099384"/>
              <a:ext cx="828092" cy="8280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F8E654-5AAB-C0B3-E5CB-1D3BBA51E03B}"/>
              </a:ext>
            </a:extLst>
          </p:cNvPr>
          <p:cNvGrpSpPr/>
          <p:nvPr/>
        </p:nvGrpSpPr>
        <p:grpSpPr>
          <a:xfrm>
            <a:off x="6839744" y="2446493"/>
            <a:ext cx="10876654" cy="3707881"/>
            <a:chOff x="6839744" y="2446493"/>
            <a:chExt cx="10876654" cy="370788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31FFD5A-A994-A523-8EF7-D897D8AE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5094" t="4816" r="32103" b="83362"/>
            <a:stretch/>
          </p:blipFill>
          <p:spPr>
            <a:xfrm>
              <a:off x="6839744" y="2446493"/>
              <a:ext cx="10876654" cy="2801728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4" name="그래픽 13" descr="뒤로 윤곽선">
              <a:extLst>
                <a:ext uri="{FF2B5EF4-FFF2-40B4-BE49-F238E27FC236}">
                  <a16:creationId xmlns:a16="http://schemas.microsoft.com/office/drawing/2014/main" id="{3FB29399-4162-FF33-819F-39AA90276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7433315">
              <a:off x="8686801" y="523997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740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5CDD2-3277-8372-BCC5-9039B953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29092CD-92E2-3FBC-E1BB-899F992AEFDE}"/>
              </a:ext>
            </a:extLst>
          </p:cNvPr>
          <p:cNvSpPr txBox="1"/>
          <p:nvPr/>
        </p:nvSpPr>
        <p:spPr>
          <a:xfrm>
            <a:off x="12384360" y="331739"/>
            <a:ext cx="557364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57F8D7-2F7B-A6F7-8D63-2534263D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40" y="1831132"/>
            <a:ext cx="13923193" cy="79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8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758FD-BFFC-C819-5D48-790FC737F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066C22B-6B8E-D72B-6D63-7EBC7155840A}"/>
              </a:ext>
            </a:extLst>
          </p:cNvPr>
          <p:cNvSpPr txBox="1"/>
          <p:nvPr/>
        </p:nvSpPr>
        <p:spPr>
          <a:xfrm>
            <a:off x="12384360" y="331739"/>
            <a:ext cx="557364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F6EDAA-E373-6904-B3D4-F30113A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40" y="2515208"/>
            <a:ext cx="15119115" cy="60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BB7B2-E02A-106A-D72F-4AFFC0FD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D7C141-4BFC-13E8-F8FD-17481D7ACC2D}"/>
              </a:ext>
            </a:extLst>
          </p:cNvPr>
          <p:cNvSpPr txBox="1"/>
          <p:nvPr/>
        </p:nvSpPr>
        <p:spPr>
          <a:xfrm>
            <a:off x="12384360" y="331739"/>
            <a:ext cx="482439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 활용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1B00AB-4026-2484-DB7B-8E102C7D962B}"/>
              </a:ext>
            </a:extLst>
          </p:cNvPr>
          <p:cNvSpPr/>
          <p:nvPr/>
        </p:nvSpPr>
        <p:spPr>
          <a:xfrm>
            <a:off x="3667712" y="2600314"/>
            <a:ext cx="10725889" cy="354391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200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5A2E72-06ED-C479-CD1D-A41AA9BBAEF1}"/>
              </a:ext>
            </a:extLst>
          </p:cNvPr>
          <p:cNvSpPr/>
          <p:nvPr/>
        </p:nvSpPr>
        <p:spPr>
          <a:xfrm>
            <a:off x="15320888" y="4413951"/>
            <a:ext cx="1895069" cy="1149074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tx1"/>
                </a:solidFill>
                <a:ea typeface="G마켓 산스 Medium" panose="02000000000000000000"/>
              </a:rPr>
              <a:t>LLM</a:t>
            </a:r>
            <a:endParaRPr lang="ko-KR" altLang="en-US" sz="6000" b="1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869790-80A8-CED2-5636-C5B02329579E}"/>
              </a:ext>
            </a:extLst>
          </p:cNvPr>
          <p:cNvSpPr/>
          <p:nvPr/>
        </p:nvSpPr>
        <p:spPr>
          <a:xfrm>
            <a:off x="7507818" y="2943759"/>
            <a:ext cx="3652405" cy="620055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a typeface="G마켓 산스 Medium" panose="02000000000000000000"/>
              </a:rPr>
              <a:t>Prefix</a:t>
            </a:r>
            <a:r>
              <a:rPr lang="ko-KR" altLang="en-US" sz="3600" b="1" dirty="0">
                <a:solidFill>
                  <a:schemeClr val="tx1"/>
                </a:solidFill>
                <a:ea typeface="G마켓 산스 Medium" panose="02000000000000000000"/>
              </a:rPr>
              <a:t> </a:t>
            </a:r>
            <a:r>
              <a:rPr lang="ko-KR" altLang="en-US" sz="3600" b="1" dirty="0" err="1">
                <a:solidFill>
                  <a:schemeClr val="tx1"/>
                </a:solidFill>
                <a:ea typeface="G마켓 산스 Medium" panose="02000000000000000000"/>
              </a:rPr>
              <a:t>프롬프팅</a:t>
            </a:r>
            <a:endParaRPr lang="ko-KR" altLang="en-US" sz="3600" b="1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1100CF-929C-3A78-79E7-9999EBB0826C}"/>
              </a:ext>
            </a:extLst>
          </p:cNvPr>
          <p:cNvSpPr/>
          <p:nvPr/>
        </p:nvSpPr>
        <p:spPr>
          <a:xfrm>
            <a:off x="13573026" y="7408482"/>
            <a:ext cx="2253473" cy="1182036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a typeface="G마켓 산스 Medium" panose="02000000000000000000"/>
              </a:rPr>
              <a:t>Data</a:t>
            </a: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  <a:ea typeface="G마켓 산스 Medium" panose="02000000000000000000"/>
              </a:rPr>
              <a:t>(RAG)</a:t>
            </a:r>
            <a:endParaRPr lang="ko-KR" altLang="en-US" sz="3600" b="1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cxnSp>
        <p:nvCxnSpPr>
          <p:cNvPr id="9" name="꺾인 연결선 16">
            <a:extLst>
              <a:ext uri="{FF2B5EF4-FFF2-40B4-BE49-F238E27FC236}">
                <a16:creationId xmlns:a16="http://schemas.microsoft.com/office/drawing/2014/main" id="{FF24F6B3-5768-6C74-831D-DEE6248FAA72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16200000" flipH="1">
            <a:off x="11615117" y="1282717"/>
            <a:ext cx="1424674" cy="5986867"/>
          </a:xfrm>
          <a:prstGeom prst="bentConnector2">
            <a:avLst/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9">
            <a:extLst>
              <a:ext uri="{FF2B5EF4-FFF2-40B4-BE49-F238E27FC236}">
                <a16:creationId xmlns:a16="http://schemas.microsoft.com/office/drawing/2014/main" id="{23830DC2-1F58-3062-2FE7-E0DAD2E673C6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rot="5400000" flipH="1" flipV="1">
            <a:off x="13800328" y="5887923"/>
            <a:ext cx="2419994" cy="621125"/>
          </a:xfrm>
          <a:prstGeom prst="bentConnector2">
            <a:avLst/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38F4D0-1E22-3D8E-FEE0-97A8CB495EC4}"/>
              </a:ext>
            </a:extLst>
          </p:cNvPr>
          <p:cNvSpPr/>
          <p:nvPr/>
        </p:nvSpPr>
        <p:spPr>
          <a:xfrm>
            <a:off x="3984983" y="1830708"/>
            <a:ext cx="1846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G마켓 산스 Medium" panose="02000000000000000000"/>
              </a:rPr>
              <a:t>LAMP7</a:t>
            </a:r>
            <a:endParaRPr lang="ko-KR" altLang="en-US" sz="3600" b="1" kern="0" dirty="0">
              <a:solidFill>
                <a:schemeClr val="accent5">
                  <a:lumMod val="75000"/>
                </a:schemeClr>
              </a:solidFill>
              <a:latin typeface="HY견고딕" panose="02030600000101010101" pitchFamily="18" charset="-127"/>
              <a:ea typeface="G마켓 산스 Medium" panose="02000000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48EF5E-4489-03BF-E926-BD2AA7C4DD01}"/>
              </a:ext>
            </a:extLst>
          </p:cNvPr>
          <p:cNvGrpSpPr/>
          <p:nvPr/>
        </p:nvGrpSpPr>
        <p:grpSpPr>
          <a:xfrm>
            <a:off x="834136" y="4603440"/>
            <a:ext cx="1998224" cy="2556383"/>
            <a:chOff x="875419" y="2811122"/>
            <a:chExt cx="1332149" cy="17042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EE3019-FC60-2371-A157-B01FD5E98AE2}"/>
                </a:ext>
              </a:extLst>
            </p:cNvPr>
            <p:cNvSpPr/>
            <p:nvPr/>
          </p:nvSpPr>
          <p:spPr>
            <a:xfrm>
              <a:off x="875419" y="2811122"/>
              <a:ext cx="1332149" cy="6898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45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en-US" altLang="ko-KR" sz="6000" b="1" dirty="0">
                  <a:solidFill>
                    <a:schemeClr val="tx1"/>
                  </a:solidFill>
                  <a:ea typeface="G마켓 산스 Medium" panose="02000000000000000000"/>
                </a:rPr>
                <a:t>User</a:t>
              </a:r>
              <a:endParaRPr lang="ko-KR" altLang="en-US" sz="6000" b="1" dirty="0">
                <a:solidFill>
                  <a:schemeClr val="tx1"/>
                </a:solidFill>
                <a:ea typeface="G마켓 산스 Medium" panose="0200000000000000000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DB0570-8008-A219-85CF-D61305693AE4}"/>
                </a:ext>
              </a:extLst>
            </p:cNvPr>
            <p:cNvSpPr txBox="1"/>
            <p:nvPr/>
          </p:nvSpPr>
          <p:spPr>
            <a:xfrm>
              <a:off x="875420" y="3511256"/>
              <a:ext cx="1038960" cy="100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소득 수준</a:t>
              </a:r>
              <a:endParaRPr lang="en-US" altLang="ko-KR" sz="2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투자 성향</a:t>
              </a:r>
              <a:endParaRPr lang="en-US" altLang="ko-KR" sz="2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재정 목표</a:t>
              </a:r>
              <a:endParaRPr lang="en-US" altLang="ko-KR" sz="2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/>
              </a:endParaRPr>
            </a:p>
          </p:txBody>
        </p:sp>
      </p:grpSp>
      <p:cxnSp>
        <p:nvCxnSpPr>
          <p:cNvPr id="15" name="꺾인 연결선 15">
            <a:extLst>
              <a:ext uri="{FF2B5EF4-FFF2-40B4-BE49-F238E27FC236}">
                <a16:creationId xmlns:a16="http://schemas.microsoft.com/office/drawing/2014/main" id="{46E4E6BD-885E-79B5-24B0-D1D6FB81A386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 flipV="1">
            <a:off x="2832360" y="3249477"/>
            <a:ext cx="1240067" cy="1871378"/>
          </a:xfrm>
          <a:prstGeom prst="bentConnector3">
            <a:avLst>
              <a:gd name="adj1" fmla="val 50000"/>
            </a:avLst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6441E2-4F5A-25AE-77F1-760DF4BE2582}"/>
              </a:ext>
            </a:extLst>
          </p:cNvPr>
          <p:cNvSpPr txBox="1"/>
          <p:nvPr/>
        </p:nvSpPr>
        <p:spPr>
          <a:xfrm>
            <a:off x="3024892" y="8538607"/>
            <a:ext cx="4458272" cy="1506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dirty="0">
                <a:ea typeface="G마켓 산스 Medium" panose="02000000000000000000"/>
              </a:rPr>
              <a:t>금융감독원 데이터</a:t>
            </a:r>
            <a:r>
              <a:rPr lang="en-US" altLang="ko-KR" sz="2100" b="1" baseline="30000" dirty="0">
                <a:ea typeface="G마켓 산스 Medium" panose="02000000000000000000"/>
              </a:rPr>
              <a:t>1)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ea typeface="G마켓 산스 Medium" panose="02000000000000000000"/>
              </a:rPr>
              <a:t>사용자가 원하는 상품에 대한 정보</a:t>
            </a:r>
            <a:endParaRPr lang="en-US" altLang="ko-KR" sz="2100" dirty="0">
              <a:ea typeface="G마켓 산스 Medium" panose="0200000000000000000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ea typeface="G마켓 산스 Medium" panose="02000000000000000000"/>
              </a:rPr>
              <a:t>혜택</a:t>
            </a:r>
            <a:r>
              <a:rPr lang="en-US" altLang="ko-KR" sz="2100" dirty="0">
                <a:ea typeface="G마켓 산스 Medium" panose="02000000000000000000"/>
              </a:rPr>
              <a:t>, </a:t>
            </a:r>
            <a:r>
              <a:rPr lang="ko-KR" altLang="en-US" sz="2100" dirty="0">
                <a:ea typeface="G마켓 산스 Medium" panose="02000000000000000000"/>
              </a:rPr>
              <a:t>비용을 계산할 수 있는 정보</a:t>
            </a:r>
            <a:endParaRPr lang="en-US" altLang="ko-KR" sz="2100" dirty="0">
              <a:ea typeface="G마켓 산스 Medium" panose="0200000000000000000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0E61C1-37C7-BD71-92CA-E1299B6F1E08}"/>
              </a:ext>
            </a:extLst>
          </p:cNvPr>
          <p:cNvSpPr/>
          <p:nvPr/>
        </p:nvSpPr>
        <p:spPr>
          <a:xfrm>
            <a:off x="5392035" y="6475598"/>
            <a:ext cx="2550270" cy="1174815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ea typeface="G마켓 산스 Medium" panose="02000000000000000000"/>
              </a:rPr>
              <a:t>혜택</a:t>
            </a:r>
            <a:r>
              <a:rPr lang="en-US" altLang="ko-KR" sz="3600" b="1" dirty="0">
                <a:solidFill>
                  <a:schemeClr val="tx1"/>
                </a:solidFill>
                <a:ea typeface="G마켓 산스 Medium" panose="02000000000000000000"/>
              </a:rPr>
              <a:t>/</a:t>
            </a:r>
            <a:r>
              <a:rPr lang="ko-KR" altLang="en-US" sz="3600" b="1" dirty="0">
                <a:solidFill>
                  <a:schemeClr val="tx1"/>
                </a:solidFill>
                <a:ea typeface="G마켓 산스 Medium" panose="02000000000000000000"/>
              </a:rPr>
              <a:t>비용 산정</a:t>
            </a:r>
          </a:p>
        </p:txBody>
      </p:sp>
      <p:cxnSp>
        <p:nvCxnSpPr>
          <p:cNvPr id="24" name="꺾인 연결선 16">
            <a:extLst>
              <a:ext uri="{FF2B5EF4-FFF2-40B4-BE49-F238E27FC236}">
                <a16:creationId xmlns:a16="http://schemas.microsoft.com/office/drawing/2014/main" id="{36AE70F6-FC12-1BE3-76C2-2ACA3F7DE298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3339349" y="5010320"/>
            <a:ext cx="3543918" cy="561453"/>
          </a:xfrm>
          <a:prstGeom prst="bentConnector2">
            <a:avLst/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8D7771-4199-7B3D-AC79-1CFC31B5225E}"/>
              </a:ext>
            </a:extLst>
          </p:cNvPr>
          <p:cNvSpPr/>
          <p:nvPr/>
        </p:nvSpPr>
        <p:spPr>
          <a:xfrm>
            <a:off x="4072427" y="2966149"/>
            <a:ext cx="2550270" cy="566655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ea typeface="G마켓 산스 Medium" panose="02000000000000000000"/>
              </a:rPr>
              <a:t>입력 정제</a:t>
            </a:r>
          </a:p>
        </p:txBody>
      </p:sp>
      <p:cxnSp>
        <p:nvCxnSpPr>
          <p:cNvPr id="26" name="꺾인 연결선 15">
            <a:extLst>
              <a:ext uri="{FF2B5EF4-FFF2-40B4-BE49-F238E27FC236}">
                <a16:creationId xmlns:a16="http://schemas.microsoft.com/office/drawing/2014/main" id="{A1F1BD99-8B5A-B4F5-F770-E61EDC4C3C62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>
            <a:off x="6622697" y="3249477"/>
            <a:ext cx="885121" cy="4310"/>
          </a:xfrm>
          <a:prstGeom prst="bentConnector3">
            <a:avLst>
              <a:gd name="adj1" fmla="val 50000"/>
            </a:avLst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16">
            <a:extLst>
              <a:ext uri="{FF2B5EF4-FFF2-40B4-BE49-F238E27FC236}">
                <a16:creationId xmlns:a16="http://schemas.microsoft.com/office/drawing/2014/main" id="{00AB8F90-FFA1-3D60-BFD6-CA11094924D2}"/>
              </a:ext>
            </a:extLst>
          </p:cNvPr>
          <p:cNvCxnSpPr>
            <a:cxnSpLocks/>
            <a:stCxn id="23" idx="0"/>
            <a:endCxn id="6" idx="1"/>
          </p:cNvCxnSpPr>
          <p:nvPr/>
        </p:nvCxnSpPr>
        <p:spPr>
          <a:xfrm rot="5400000" flipH="1" flipV="1">
            <a:off x="10250474" y="1405184"/>
            <a:ext cx="1487110" cy="8653718"/>
          </a:xfrm>
          <a:prstGeom prst="bentConnector2">
            <a:avLst/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FF621E4-FD8D-14EF-6D14-BB427D4E4AE7}"/>
              </a:ext>
            </a:extLst>
          </p:cNvPr>
          <p:cNvCxnSpPr>
            <a:cxnSpLocks/>
            <a:stCxn id="16" idx="0"/>
            <a:endCxn id="23" idx="2"/>
          </p:cNvCxnSpPr>
          <p:nvPr/>
        </p:nvCxnSpPr>
        <p:spPr>
          <a:xfrm rot="5400000" flipH="1" flipV="1">
            <a:off x="5516502" y="7387939"/>
            <a:ext cx="888194" cy="1413142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D47C220-6DDE-3380-4A25-069A87BD7093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9191478" y="4157057"/>
            <a:ext cx="444100" cy="8319000"/>
          </a:xfrm>
          <a:prstGeom prst="bentConnector2">
            <a:avLst/>
          </a:prstGeom>
          <a:ln w="3810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7F95F1-D4A3-716B-F765-E9E0CF84BBA6}"/>
              </a:ext>
            </a:extLst>
          </p:cNvPr>
          <p:cNvSpPr/>
          <p:nvPr/>
        </p:nvSpPr>
        <p:spPr>
          <a:xfrm>
            <a:off x="15031671" y="3672813"/>
            <a:ext cx="2376264" cy="9753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68C06D-D3E1-5658-89F5-53F4E098C4AF}"/>
              </a:ext>
            </a:extLst>
          </p:cNvPr>
          <p:cNvSpPr/>
          <p:nvPr/>
        </p:nvSpPr>
        <p:spPr>
          <a:xfrm>
            <a:off x="15151755" y="3923556"/>
            <a:ext cx="2141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0" dirty="0" err="1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G마켓 산스 Medium" panose="02000000000000000000"/>
              </a:rPr>
              <a:t>DidimAMP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ea typeface="G마켓 산스 Medium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17208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1EB49-4251-31BF-C366-DD9F41B8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5B066D-EFC6-E288-56E9-13B5A081FC27}"/>
              </a:ext>
            </a:extLst>
          </p:cNvPr>
          <p:cNvSpPr txBox="1"/>
          <p:nvPr/>
        </p:nvSpPr>
        <p:spPr>
          <a:xfrm>
            <a:off x="12384360" y="331739"/>
            <a:ext cx="482439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 활용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782F13-7B7B-534E-E744-F50C7B99AFED}"/>
              </a:ext>
            </a:extLst>
          </p:cNvPr>
          <p:cNvSpPr/>
          <p:nvPr/>
        </p:nvSpPr>
        <p:spPr>
          <a:xfrm>
            <a:off x="8816923" y="3959552"/>
            <a:ext cx="2192489" cy="1000029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a typeface="G마켓 산스 Medium" panose="02000000000000000000"/>
              </a:rPr>
              <a:t>LLM</a:t>
            </a:r>
            <a:endParaRPr lang="ko-KR" altLang="en-US" sz="3600" b="1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045743-94C9-00F0-4F75-BD09EBA0925B}"/>
              </a:ext>
            </a:extLst>
          </p:cNvPr>
          <p:cNvSpPr/>
          <p:nvPr/>
        </p:nvSpPr>
        <p:spPr>
          <a:xfrm>
            <a:off x="5682382" y="5097299"/>
            <a:ext cx="2253473" cy="1182036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a typeface="G마켓 산스 Medium" panose="02000000000000000000"/>
              </a:rPr>
              <a:t>Data</a:t>
            </a: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  <a:ea typeface="G마켓 산스 Medium" panose="02000000000000000000"/>
              </a:rPr>
              <a:t>(RAG)</a:t>
            </a:r>
            <a:endParaRPr lang="ko-KR" altLang="en-US" sz="3600" b="1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cxnSp>
        <p:nvCxnSpPr>
          <p:cNvPr id="11" name="꺾인 연결선 19">
            <a:extLst>
              <a:ext uri="{FF2B5EF4-FFF2-40B4-BE49-F238E27FC236}">
                <a16:creationId xmlns:a16="http://schemas.microsoft.com/office/drawing/2014/main" id="{0BBC7C37-2AAE-93AD-D6D2-0F6C16C67569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rot="5400000" flipH="1" flipV="1">
            <a:off x="7494155" y="3774531"/>
            <a:ext cx="637732" cy="2007804"/>
          </a:xfrm>
          <a:prstGeom prst="bentConnector2">
            <a:avLst/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5D6ABA-A7CE-E2D8-4549-9722F9629439}"/>
              </a:ext>
            </a:extLst>
          </p:cNvPr>
          <p:cNvSpPr txBox="1"/>
          <p:nvPr/>
        </p:nvSpPr>
        <p:spPr>
          <a:xfrm>
            <a:off x="2956578" y="8029806"/>
            <a:ext cx="4458272" cy="1506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dirty="0">
                <a:ea typeface="G마켓 산스 Medium" panose="02000000000000000000"/>
              </a:rPr>
              <a:t>금융감독원 데이터</a:t>
            </a:r>
            <a:r>
              <a:rPr lang="en-US" altLang="ko-KR" sz="2100" b="1" baseline="30000" dirty="0">
                <a:ea typeface="G마켓 산스 Medium" panose="02000000000000000000"/>
              </a:rPr>
              <a:t>1)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ea typeface="G마켓 산스 Medium" panose="02000000000000000000"/>
              </a:rPr>
              <a:t>사용자가 원하는 상품에 대한 정보</a:t>
            </a:r>
            <a:endParaRPr lang="en-US" altLang="ko-KR" sz="2100" dirty="0">
              <a:ea typeface="G마켓 산스 Medium" panose="0200000000000000000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ea typeface="G마켓 산스 Medium" panose="02000000000000000000"/>
              </a:rPr>
              <a:t>혜택</a:t>
            </a:r>
            <a:r>
              <a:rPr lang="en-US" altLang="ko-KR" sz="2100" dirty="0">
                <a:ea typeface="G마켓 산스 Medium" panose="02000000000000000000"/>
              </a:rPr>
              <a:t>, </a:t>
            </a:r>
            <a:r>
              <a:rPr lang="ko-KR" altLang="en-US" sz="2100" dirty="0">
                <a:ea typeface="G마켓 산스 Medium" panose="02000000000000000000"/>
              </a:rPr>
              <a:t>비용을 계산할 수 있는 정보</a:t>
            </a:r>
            <a:endParaRPr lang="en-US" altLang="ko-KR" sz="2100" dirty="0">
              <a:ea typeface="G마켓 산스 Medium" panose="0200000000000000000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512114-D1A4-3A55-D5A7-8D959DF26192}"/>
              </a:ext>
            </a:extLst>
          </p:cNvPr>
          <p:cNvGrpSpPr/>
          <p:nvPr/>
        </p:nvGrpSpPr>
        <p:grpSpPr>
          <a:xfrm>
            <a:off x="14177765" y="5099706"/>
            <a:ext cx="3247155" cy="2463344"/>
            <a:chOff x="8987594" y="2793595"/>
            <a:chExt cx="2164770" cy="16422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5BDABB-6FA0-0820-8BB9-E131886E3C4A}"/>
                </a:ext>
              </a:extLst>
            </p:cNvPr>
            <p:cNvSpPr/>
            <p:nvPr/>
          </p:nvSpPr>
          <p:spPr>
            <a:xfrm>
              <a:off x="9022793" y="2793595"/>
              <a:ext cx="2129571" cy="6523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45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6000" b="1" dirty="0">
                  <a:solidFill>
                    <a:schemeClr val="tx1"/>
                  </a:solidFill>
                  <a:ea typeface="G마켓 산스 Medium" panose="02000000000000000000"/>
                </a:rPr>
                <a:t>Output</a:t>
              </a:r>
              <a:endParaRPr lang="ko-KR" altLang="en-US" sz="6000" b="1" dirty="0">
                <a:solidFill>
                  <a:schemeClr val="tx1"/>
                </a:solidFill>
                <a:ea typeface="G마켓 산스 Medium" panose="0200000000000000000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79DB30-CB16-4383-F529-AACFB38F28B9}"/>
                </a:ext>
              </a:extLst>
            </p:cNvPr>
            <p:cNvSpPr txBox="1"/>
            <p:nvPr/>
          </p:nvSpPr>
          <p:spPr>
            <a:xfrm>
              <a:off x="8987594" y="3431703"/>
              <a:ext cx="1998832" cy="100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ea typeface="G마켓 산스 Medium" panose="02000000000000000000"/>
                </a:rPr>
                <a:t>금융 상품 추천</a:t>
              </a:r>
              <a:endParaRPr lang="en-US" altLang="ko-KR" sz="2100" dirty="0">
                <a:ea typeface="G마켓 산스 Medium" panose="02000000000000000000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ea typeface="G마켓 산스 Medium" panose="02000000000000000000"/>
                </a:rPr>
                <a:t>금융 상품 혜택 계산</a:t>
              </a:r>
              <a:endParaRPr lang="en-US" altLang="ko-KR" sz="2100" dirty="0">
                <a:ea typeface="G마켓 산스 Medium" panose="02000000000000000000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ea typeface="G마켓 산스 Medium" panose="02000000000000000000"/>
                </a:rPr>
                <a:t>상품 출처 제공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620729-FECD-8FF4-56A5-B58EB40635B9}"/>
              </a:ext>
            </a:extLst>
          </p:cNvPr>
          <p:cNvSpPr/>
          <p:nvPr/>
        </p:nvSpPr>
        <p:spPr>
          <a:xfrm>
            <a:off x="3931103" y="1965690"/>
            <a:ext cx="5204953" cy="97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 err="1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G마켓 산스 Medium" panose="02000000000000000000"/>
              </a:rPr>
              <a:t>DidimAMP</a:t>
            </a:r>
            <a:endParaRPr lang="ko-KR" altLang="en-US" sz="3600" dirty="0">
              <a:solidFill>
                <a:schemeClr val="accent5">
                  <a:lumMod val="75000"/>
                </a:schemeClr>
              </a:solidFill>
              <a:ea typeface="G마켓 산스 Medium" panose="0200000000000000000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FB20BA-F801-BCE6-073C-5649A7E60264}"/>
              </a:ext>
            </a:extLst>
          </p:cNvPr>
          <p:cNvSpPr/>
          <p:nvPr/>
        </p:nvSpPr>
        <p:spPr>
          <a:xfrm>
            <a:off x="755093" y="5110268"/>
            <a:ext cx="2550270" cy="1174815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ea typeface="G마켓 산스 Medium" panose="02000000000000000000"/>
              </a:rPr>
              <a:t>혜택</a:t>
            </a:r>
            <a:r>
              <a:rPr lang="en-US" altLang="ko-KR" sz="3600" b="1" dirty="0">
                <a:solidFill>
                  <a:schemeClr val="tx1"/>
                </a:solidFill>
                <a:ea typeface="G마켓 산스 Medium" panose="02000000000000000000"/>
              </a:rPr>
              <a:t>/</a:t>
            </a:r>
            <a:r>
              <a:rPr lang="ko-KR" altLang="en-US" sz="3600" b="1" dirty="0">
                <a:solidFill>
                  <a:schemeClr val="tx1"/>
                </a:solidFill>
                <a:ea typeface="G마켓 산스 Medium" panose="02000000000000000000"/>
              </a:rPr>
              <a:t>비용 산정</a:t>
            </a:r>
          </a:p>
        </p:txBody>
      </p:sp>
      <p:cxnSp>
        <p:nvCxnSpPr>
          <p:cNvPr id="27" name="꺾인 연결선 16">
            <a:extLst>
              <a:ext uri="{FF2B5EF4-FFF2-40B4-BE49-F238E27FC236}">
                <a16:creationId xmlns:a16="http://schemas.microsoft.com/office/drawing/2014/main" id="{0F39B180-9519-41BB-AB73-5B7BE0574C61}"/>
              </a:ext>
            </a:extLst>
          </p:cNvPr>
          <p:cNvCxnSpPr>
            <a:cxnSpLocks/>
            <a:stCxn id="23" idx="0"/>
            <a:endCxn id="6" idx="1"/>
          </p:cNvCxnSpPr>
          <p:nvPr/>
        </p:nvCxnSpPr>
        <p:spPr>
          <a:xfrm rot="5400000" flipH="1" flipV="1">
            <a:off x="5098225" y="1391571"/>
            <a:ext cx="650701" cy="6786695"/>
          </a:xfrm>
          <a:prstGeom prst="bentConnector2">
            <a:avLst/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09B3D89-E20C-4FAF-0766-1C5003A2631A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11009412" y="4459567"/>
            <a:ext cx="3221152" cy="11294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2CF9AFE-A14A-DEC3-1530-F2456E3300E8}"/>
              </a:ext>
            </a:extLst>
          </p:cNvPr>
          <p:cNvCxnSpPr>
            <a:cxnSpLocks/>
            <a:stCxn id="16" idx="0"/>
            <a:endCxn id="23" idx="2"/>
          </p:cNvCxnSpPr>
          <p:nvPr/>
        </p:nvCxnSpPr>
        <p:spPr>
          <a:xfrm rot="16200000" flipV="1">
            <a:off x="2735610" y="5579702"/>
            <a:ext cx="1744723" cy="315548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AF48F01-7061-F884-1F97-DDA44FFCAFC3}"/>
              </a:ext>
            </a:extLst>
          </p:cNvPr>
          <p:cNvCxnSpPr>
            <a:cxnSpLocks/>
            <a:stCxn id="16" idx="0"/>
            <a:endCxn id="8" idx="2"/>
          </p:cNvCxnSpPr>
          <p:nvPr/>
        </p:nvCxnSpPr>
        <p:spPr>
          <a:xfrm rot="5400000" flipH="1" flipV="1">
            <a:off x="5122181" y="6342869"/>
            <a:ext cx="1750471" cy="16234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BB33E2-0481-597C-B22E-3EDA6AA2CEEF}"/>
              </a:ext>
            </a:extLst>
          </p:cNvPr>
          <p:cNvSpPr/>
          <p:nvPr/>
        </p:nvSpPr>
        <p:spPr>
          <a:xfrm>
            <a:off x="3741080" y="2673275"/>
            <a:ext cx="9945506" cy="4940450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200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4076DA-EE0E-8501-A4F9-68FB0ECD2BA5}"/>
              </a:ext>
            </a:extLst>
          </p:cNvPr>
          <p:cNvSpPr/>
          <p:nvPr/>
        </p:nvSpPr>
        <p:spPr>
          <a:xfrm>
            <a:off x="532746" y="2579905"/>
            <a:ext cx="2376264" cy="9753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CC6321-71A0-35B3-2D29-660F34A5F9DF}"/>
              </a:ext>
            </a:extLst>
          </p:cNvPr>
          <p:cNvSpPr/>
          <p:nvPr/>
        </p:nvSpPr>
        <p:spPr>
          <a:xfrm>
            <a:off x="986052" y="2794295"/>
            <a:ext cx="1479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G마켓 산스 Medium" panose="02000000000000000000"/>
              </a:rPr>
              <a:t>LAMP7</a:t>
            </a:r>
            <a:endParaRPr lang="ko-KR" altLang="en-US" sz="2800" b="1" kern="0" dirty="0">
              <a:solidFill>
                <a:schemeClr val="accent5">
                  <a:lumMod val="75000"/>
                </a:schemeClr>
              </a:solidFill>
              <a:latin typeface="HY견고딕" panose="02030600000101010101" pitchFamily="18" charset="-127"/>
              <a:ea typeface="G마켓 산스 Medium" panose="02000000000000000000"/>
            </a:endParaRPr>
          </a:p>
        </p:txBody>
      </p:sp>
      <p:cxnSp>
        <p:nvCxnSpPr>
          <p:cNvPr id="5" name="꺾인 연결선 15">
            <a:extLst>
              <a:ext uri="{FF2B5EF4-FFF2-40B4-BE49-F238E27FC236}">
                <a16:creationId xmlns:a16="http://schemas.microsoft.com/office/drawing/2014/main" id="{202F8F4A-AF1C-0E2E-07DD-253926AC1E2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909010" y="3067586"/>
            <a:ext cx="5892565" cy="1391981"/>
          </a:xfrm>
          <a:prstGeom prst="bentConnector3">
            <a:avLst>
              <a:gd name="adj1" fmla="val 50000"/>
            </a:avLst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2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A28E0-740A-8939-D9CD-5D2A97DE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057FA6-09E4-BD8C-0ECF-8EB0A6E6CC16}"/>
              </a:ext>
            </a:extLst>
          </p:cNvPr>
          <p:cNvSpPr txBox="1"/>
          <p:nvPr/>
        </p:nvSpPr>
        <p:spPr>
          <a:xfrm>
            <a:off x="12384360" y="331739"/>
            <a:ext cx="403892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MVP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모델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119A20-11B5-3B01-24FF-E0F9A5BC94F8}"/>
              </a:ext>
            </a:extLst>
          </p:cNvPr>
          <p:cNvGrpSpPr/>
          <p:nvPr/>
        </p:nvGrpSpPr>
        <p:grpSpPr>
          <a:xfrm>
            <a:off x="3203340" y="1974960"/>
            <a:ext cx="11075187" cy="5556078"/>
            <a:chOff x="2406463" y="1271731"/>
            <a:chExt cx="7067622" cy="366220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3D91203-44BD-F43E-5102-E850A0110FB6}"/>
                </a:ext>
              </a:extLst>
            </p:cNvPr>
            <p:cNvGrpSpPr/>
            <p:nvPr/>
          </p:nvGrpSpPr>
          <p:grpSpPr>
            <a:xfrm>
              <a:off x="2406463" y="1697750"/>
              <a:ext cx="7067622" cy="3236184"/>
              <a:chOff x="2638709" y="1925421"/>
              <a:chExt cx="7067622" cy="323618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68A8974-1DB2-E9A0-E6F7-ED4EAA0D7537}"/>
                  </a:ext>
                </a:extLst>
              </p:cNvPr>
              <p:cNvSpPr/>
              <p:nvPr/>
            </p:nvSpPr>
            <p:spPr>
              <a:xfrm>
                <a:off x="2638709" y="1925421"/>
                <a:ext cx="7067622" cy="32361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3E69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200" dirty="0">
                  <a:solidFill>
                    <a:schemeClr val="tx1"/>
                  </a:solidFill>
                  <a:ea typeface="G마켓 산스 Medium" panose="02000000000000000000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72C2841-ACF9-4D18-DCF5-64F74142F562}"/>
                  </a:ext>
                </a:extLst>
              </p:cNvPr>
              <p:cNvSpPr/>
              <p:nvPr/>
            </p:nvSpPr>
            <p:spPr>
              <a:xfrm>
                <a:off x="7661669" y="2928326"/>
                <a:ext cx="972108" cy="504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451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b="1" dirty="0">
                    <a:solidFill>
                      <a:schemeClr val="tx1"/>
                    </a:solidFill>
                    <a:ea typeface="G마켓 산스 Medium" panose="02000000000000000000"/>
                  </a:rPr>
                  <a:t>LLM</a:t>
                </a:r>
                <a:endParaRPr lang="ko-KR" altLang="en-US" sz="3600" b="1" dirty="0">
                  <a:solidFill>
                    <a:schemeClr val="tx1"/>
                  </a:solidFill>
                  <a:ea typeface="G마켓 산스 Medium" panose="02000000000000000000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7DA4430-D67E-91ED-D2D8-971B81A40271}"/>
                  </a:ext>
                </a:extLst>
              </p:cNvPr>
              <p:cNvSpPr/>
              <p:nvPr/>
            </p:nvSpPr>
            <p:spPr>
              <a:xfrm>
                <a:off x="4960414" y="2033936"/>
                <a:ext cx="1627453" cy="4087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451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 b="1" dirty="0" err="1">
                    <a:solidFill>
                      <a:schemeClr val="tx1"/>
                    </a:solidFill>
                    <a:ea typeface="G마켓 산스 Medium" panose="02000000000000000000"/>
                  </a:rPr>
                  <a:t>프롬프팅</a:t>
                </a:r>
                <a:endParaRPr lang="ko-KR" altLang="en-US" sz="3600" b="1" dirty="0">
                  <a:solidFill>
                    <a:schemeClr val="tx1"/>
                  </a:solidFill>
                  <a:ea typeface="G마켓 산스 Medium" panose="02000000000000000000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7A2711-1DBB-51E0-BDF5-DEB362E0B4F6}"/>
                  </a:ext>
                </a:extLst>
              </p:cNvPr>
              <p:cNvSpPr/>
              <p:nvPr/>
            </p:nvSpPr>
            <p:spPr>
              <a:xfrm>
                <a:off x="6223616" y="3508075"/>
                <a:ext cx="1438052" cy="779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451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b="1" dirty="0">
                    <a:solidFill>
                      <a:schemeClr val="tx1"/>
                    </a:solidFill>
                    <a:ea typeface="G마켓 산스 Medium" panose="02000000000000000000"/>
                  </a:rPr>
                  <a:t>Data</a:t>
                </a:r>
              </a:p>
              <a:p>
                <a:pPr algn="ctr"/>
                <a:r>
                  <a:rPr lang="en-US" altLang="ko-KR" sz="3600" b="1" dirty="0">
                    <a:solidFill>
                      <a:schemeClr val="tx1"/>
                    </a:solidFill>
                    <a:ea typeface="G마켓 산스 Medium" panose="02000000000000000000"/>
                  </a:rPr>
                  <a:t>(RAG)</a:t>
                </a:r>
                <a:endParaRPr lang="ko-KR" altLang="en-US" sz="3600" b="1" dirty="0">
                  <a:solidFill>
                    <a:schemeClr val="tx1"/>
                  </a:solidFill>
                  <a:ea typeface="G마켓 산스 Medium" panose="02000000000000000000"/>
                </a:endParaRPr>
              </a:p>
            </p:txBody>
          </p:sp>
          <p:cxnSp>
            <p:nvCxnSpPr>
              <p:cNvPr id="9" name="꺾인 연결선 16">
                <a:extLst>
                  <a:ext uri="{FF2B5EF4-FFF2-40B4-BE49-F238E27FC236}">
                    <a16:creationId xmlns:a16="http://schemas.microsoft.com/office/drawing/2014/main" id="{6D81BA91-887F-8702-DF6A-9C6FDCE3BEDE}"/>
                  </a:ext>
                </a:extLst>
              </p:cNvPr>
              <p:cNvCxnSpPr>
                <a:cxnSpLocks/>
                <a:stCxn id="7" idx="2"/>
                <a:endCxn id="6" idx="1"/>
              </p:cNvCxnSpPr>
              <p:nvPr/>
            </p:nvCxnSpPr>
            <p:spPr>
              <a:xfrm rot="16200000" flipH="1">
                <a:off x="6349045" y="1867731"/>
                <a:ext cx="737718" cy="1887528"/>
              </a:xfrm>
              <a:prstGeom prst="bentConnector2">
                <a:avLst/>
              </a:prstGeom>
              <a:ln w="38100">
                <a:solidFill>
                  <a:srgbClr val="00223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꺾인 연결선 19">
                <a:extLst>
                  <a:ext uri="{FF2B5EF4-FFF2-40B4-BE49-F238E27FC236}">
                    <a16:creationId xmlns:a16="http://schemas.microsoft.com/office/drawing/2014/main" id="{0F378D34-F3B4-2A93-4670-2A2CA0935BFC}"/>
                  </a:ext>
                </a:extLst>
              </p:cNvPr>
              <p:cNvCxnSpPr>
                <a:cxnSpLocks/>
                <a:stCxn id="8" idx="0"/>
                <a:endCxn id="6" idx="1"/>
              </p:cNvCxnSpPr>
              <p:nvPr/>
            </p:nvCxnSpPr>
            <p:spPr>
              <a:xfrm rot="5400000" flipH="1" flipV="1">
                <a:off x="7138295" y="2984702"/>
                <a:ext cx="327721" cy="719027"/>
              </a:xfrm>
              <a:prstGeom prst="bentConnector2">
                <a:avLst/>
              </a:prstGeom>
              <a:ln w="38100">
                <a:solidFill>
                  <a:srgbClr val="00223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3C9C773-3B9F-6D0C-E33A-2E6AD5DABA25}"/>
                </a:ext>
              </a:extLst>
            </p:cNvPr>
            <p:cNvSpPr/>
            <p:nvPr/>
          </p:nvSpPr>
          <p:spPr>
            <a:xfrm>
              <a:off x="2463025" y="1271731"/>
              <a:ext cx="1178649" cy="4260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b="1" kern="0" dirty="0">
                  <a:solidFill>
                    <a:srgbClr val="3E6942"/>
                  </a:solidFill>
                  <a:latin typeface="HY견고딕" panose="02030600000101010101" pitchFamily="18" charset="-127"/>
                  <a:ea typeface="G마켓 산스 Medium" panose="02000000000000000000"/>
                </a:rPr>
                <a:t>LAMP7</a:t>
              </a:r>
              <a:endParaRPr lang="ko-KR" altLang="en-US" sz="3600" b="1" kern="0" dirty="0">
                <a:solidFill>
                  <a:srgbClr val="3E6942"/>
                </a:solidFill>
                <a:latin typeface="HY견고딕" panose="02030600000101010101" pitchFamily="18" charset="-127"/>
                <a:ea typeface="G마켓 산스 Medium" panose="0200000000000000000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4E4C87-EF96-1B1E-7F24-7CAA5D9AED79}"/>
              </a:ext>
            </a:extLst>
          </p:cNvPr>
          <p:cNvGrpSpPr/>
          <p:nvPr/>
        </p:nvGrpSpPr>
        <p:grpSpPr>
          <a:xfrm>
            <a:off x="719062" y="4714690"/>
            <a:ext cx="1998224" cy="2556383"/>
            <a:chOff x="875419" y="2811122"/>
            <a:chExt cx="1332149" cy="17042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924737-A980-97AF-92C5-28F095D4E391}"/>
                </a:ext>
              </a:extLst>
            </p:cNvPr>
            <p:cNvSpPr/>
            <p:nvPr/>
          </p:nvSpPr>
          <p:spPr>
            <a:xfrm>
              <a:off x="875419" y="2811122"/>
              <a:ext cx="1332149" cy="6898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45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en-US" altLang="ko-KR" sz="6000" b="1" dirty="0">
                  <a:solidFill>
                    <a:schemeClr val="tx1"/>
                  </a:solidFill>
                  <a:ea typeface="G마켓 산스 Medium" panose="02000000000000000000"/>
                </a:rPr>
                <a:t>User</a:t>
              </a:r>
              <a:endParaRPr lang="ko-KR" altLang="en-US" sz="6000" b="1" dirty="0">
                <a:solidFill>
                  <a:schemeClr val="tx1"/>
                </a:solidFill>
                <a:ea typeface="G마켓 산스 Medium" panose="0200000000000000000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CABFAF-FD57-2EBB-8F5A-B6A2DE4C6F2D}"/>
                </a:ext>
              </a:extLst>
            </p:cNvPr>
            <p:cNvSpPr txBox="1"/>
            <p:nvPr/>
          </p:nvSpPr>
          <p:spPr>
            <a:xfrm>
              <a:off x="875420" y="3511256"/>
              <a:ext cx="1038960" cy="100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소득 수준</a:t>
              </a:r>
              <a:endParaRPr lang="en-US" altLang="ko-KR" sz="2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투자 성향</a:t>
              </a:r>
              <a:endParaRPr lang="en-US" altLang="ko-KR" sz="2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재정 목표</a:t>
              </a:r>
              <a:endParaRPr lang="en-US" altLang="ko-KR" sz="2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/>
              </a:endParaRPr>
            </a:p>
          </p:txBody>
        </p:sp>
      </p:grpSp>
      <p:cxnSp>
        <p:nvCxnSpPr>
          <p:cNvPr id="16" name="꺾인 연결선 15">
            <a:extLst>
              <a:ext uri="{FF2B5EF4-FFF2-40B4-BE49-F238E27FC236}">
                <a16:creationId xmlns:a16="http://schemas.microsoft.com/office/drawing/2014/main" id="{36566A80-A9A9-084C-8384-138E36CCAE13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2717285" y="3093928"/>
            <a:ext cx="911607" cy="2138177"/>
          </a:xfrm>
          <a:prstGeom prst="bentConnector3">
            <a:avLst>
              <a:gd name="adj1" fmla="val 31068"/>
            </a:avLst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9A4AE1-617D-17F2-C6ED-21BAA9BA5DD0}"/>
              </a:ext>
            </a:extLst>
          </p:cNvPr>
          <p:cNvSpPr txBox="1"/>
          <p:nvPr/>
        </p:nvSpPr>
        <p:spPr>
          <a:xfrm>
            <a:off x="3203340" y="7961793"/>
            <a:ext cx="4458272" cy="1506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dirty="0">
                <a:ea typeface="G마켓 산스 Medium" panose="02000000000000000000"/>
              </a:rPr>
              <a:t>금융감독원 데이터</a:t>
            </a:r>
            <a:r>
              <a:rPr lang="en-US" altLang="ko-KR" sz="2100" b="1" baseline="30000" dirty="0">
                <a:ea typeface="G마켓 산스 Medium" panose="02000000000000000000"/>
              </a:rPr>
              <a:t>1)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ea typeface="G마켓 산스 Medium" panose="02000000000000000000"/>
              </a:rPr>
              <a:t>사용자가 원하는 상품에 대한 정보</a:t>
            </a:r>
            <a:endParaRPr lang="en-US" altLang="ko-KR" sz="2100" dirty="0">
              <a:ea typeface="G마켓 산스 Medium" panose="0200000000000000000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ea typeface="G마켓 산스 Medium" panose="02000000000000000000"/>
              </a:rPr>
              <a:t>혜택</a:t>
            </a:r>
            <a:r>
              <a:rPr lang="en-US" altLang="ko-KR" sz="2100" dirty="0">
                <a:ea typeface="G마켓 산스 Medium" panose="02000000000000000000"/>
              </a:rPr>
              <a:t>, </a:t>
            </a:r>
            <a:r>
              <a:rPr lang="ko-KR" altLang="en-US" sz="2100" dirty="0">
                <a:ea typeface="G마켓 산스 Medium" panose="02000000000000000000"/>
              </a:rPr>
              <a:t>비용을 계산할 수 있는 정보</a:t>
            </a:r>
            <a:endParaRPr lang="en-US" altLang="ko-KR" sz="2100" dirty="0">
              <a:ea typeface="G마켓 산스 Medium" panose="0200000000000000000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655FC3-F930-52FB-7BBD-9E9AE4283921}"/>
              </a:ext>
            </a:extLst>
          </p:cNvPr>
          <p:cNvGrpSpPr/>
          <p:nvPr/>
        </p:nvGrpSpPr>
        <p:grpSpPr>
          <a:xfrm>
            <a:off x="14680260" y="3681634"/>
            <a:ext cx="3196049" cy="2681531"/>
            <a:chOff x="8987594" y="2648137"/>
            <a:chExt cx="2130699" cy="178768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4E6CDD-E617-38C2-ADEC-0333EE6E77D5}"/>
                </a:ext>
              </a:extLst>
            </p:cNvPr>
            <p:cNvSpPr/>
            <p:nvPr/>
          </p:nvSpPr>
          <p:spPr>
            <a:xfrm>
              <a:off x="9018037" y="2648137"/>
              <a:ext cx="2100256" cy="7061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45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6000" b="1" dirty="0">
                  <a:solidFill>
                    <a:schemeClr val="tx1"/>
                  </a:solidFill>
                  <a:ea typeface="G마켓 산스 Medium" panose="02000000000000000000"/>
                </a:rPr>
                <a:t>Output</a:t>
              </a:r>
              <a:endParaRPr lang="ko-KR" altLang="en-US" sz="6000" b="1" dirty="0">
                <a:solidFill>
                  <a:schemeClr val="tx1"/>
                </a:solidFill>
                <a:ea typeface="G마켓 산스 Medium" panose="0200000000000000000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1921DF-4774-0163-A729-959C691F80A1}"/>
                </a:ext>
              </a:extLst>
            </p:cNvPr>
            <p:cNvSpPr txBox="1"/>
            <p:nvPr/>
          </p:nvSpPr>
          <p:spPr>
            <a:xfrm>
              <a:off x="8987594" y="3431703"/>
              <a:ext cx="1998832" cy="100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ea typeface="G마켓 산스 Medium" panose="02000000000000000000"/>
                </a:rPr>
                <a:t>금융 상품 추천</a:t>
              </a:r>
              <a:endParaRPr lang="en-US" altLang="ko-KR" sz="2100" dirty="0">
                <a:ea typeface="G마켓 산스 Medium" panose="02000000000000000000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ea typeface="G마켓 산스 Medium" panose="02000000000000000000"/>
                </a:rPr>
                <a:t>금융 상품 혜택 계산</a:t>
              </a:r>
              <a:endParaRPr lang="en-US" altLang="ko-KR" sz="2100" dirty="0">
                <a:ea typeface="G마켓 산스 Medium" panose="02000000000000000000"/>
              </a:endParaRPr>
            </a:p>
            <a:p>
              <a:pPr marL="257175" indent="-2571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ea typeface="G마켓 산스 Medium" panose="02000000000000000000"/>
                </a:rPr>
                <a:t>상품 출처 제공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FC02B8-8A1B-54A3-96B3-A2500DEAF3A0}"/>
              </a:ext>
            </a:extLst>
          </p:cNvPr>
          <p:cNvGrpSpPr/>
          <p:nvPr/>
        </p:nvGrpSpPr>
        <p:grpSpPr>
          <a:xfrm>
            <a:off x="8452863" y="3236493"/>
            <a:ext cx="4895313" cy="3417498"/>
            <a:chOff x="4150338" y="2822013"/>
            <a:chExt cx="2869714" cy="187653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864400E-913F-C619-3DA8-22D74A527D3E}"/>
                </a:ext>
              </a:extLst>
            </p:cNvPr>
            <p:cNvSpPr/>
            <p:nvPr/>
          </p:nvSpPr>
          <p:spPr>
            <a:xfrm>
              <a:off x="4821861" y="2822013"/>
              <a:ext cx="1580775" cy="354898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3600" b="1" kern="0" dirty="0" err="1">
                  <a:solidFill>
                    <a:srgbClr val="4B6874"/>
                  </a:solidFill>
                  <a:latin typeface="HY견고딕" panose="02030600000101010101" pitchFamily="18" charset="-127"/>
                  <a:ea typeface="G마켓 산스 Medium" panose="02000000000000000000"/>
                </a:rPr>
                <a:t>DidimAMP</a:t>
              </a:r>
              <a:endParaRPr lang="ko-KR" altLang="en-US" sz="3600" dirty="0">
                <a:solidFill>
                  <a:srgbClr val="4B6874"/>
                </a:solidFill>
                <a:ea typeface="G마켓 산스 Medium" panose="0200000000000000000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06A7273-0B3E-86C0-3802-2AC78A5E138E}"/>
                </a:ext>
              </a:extLst>
            </p:cNvPr>
            <p:cNvSpPr/>
            <p:nvPr/>
          </p:nvSpPr>
          <p:spPr>
            <a:xfrm>
              <a:off x="4150338" y="3187497"/>
              <a:ext cx="2869714" cy="1511052"/>
            </a:xfrm>
            <a:prstGeom prst="rect">
              <a:avLst/>
            </a:prstGeom>
            <a:noFill/>
            <a:ln w="38100">
              <a:solidFill>
                <a:srgbClr val="4B687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0" dirty="0">
                <a:ea typeface="G마켓 산스 Medium" panose="0200000000000000000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65C960-CECE-EE29-1731-A9D87D071C2E}"/>
              </a:ext>
            </a:extLst>
          </p:cNvPr>
          <p:cNvSpPr txBox="1"/>
          <p:nvPr/>
        </p:nvSpPr>
        <p:spPr>
          <a:xfrm>
            <a:off x="108012" y="9863096"/>
            <a:ext cx="91440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1) </a:t>
            </a:r>
            <a:r>
              <a:rPr lang="ko-KR" altLang="en-US" sz="16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https://finlife.fss.or.kr/finlife/main/main.do?menuNo=700000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88084D-5B77-D273-4AB4-3F01F3C0A8E8}"/>
              </a:ext>
            </a:extLst>
          </p:cNvPr>
          <p:cNvSpPr/>
          <p:nvPr/>
        </p:nvSpPr>
        <p:spPr>
          <a:xfrm>
            <a:off x="4481990" y="4982246"/>
            <a:ext cx="2550270" cy="1174815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ea typeface="G마켓 산스 Medium" panose="02000000000000000000"/>
              </a:rPr>
              <a:t>혜택</a:t>
            </a:r>
            <a:r>
              <a:rPr lang="en-US" altLang="ko-KR" sz="3600" b="1" dirty="0">
                <a:solidFill>
                  <a:schemeClr val="tx1"/>
                </a:solidFill>
                <a:ea typeface="G마켓 산스 Medium" panose="02000000000000000000"/>
              </a:rPr>
              <a:t>/</a:t>
            </a:r>
            <a:r>
              <a:rPr lang="ko-KR" altLang="en-US" sz="3600" b="1" dirty="0">
                <a:solidFill>
                  <a:schemeClr val="tx1"/>
                </a:solidFill>
                <a:ea typeface="G마켓 산스 Medium" panose="02000000000000000000"/>
              </a:rPr>
              <a:t>비용 산정</a:t>
            </a:r>
          </a:p>
        </p:txBody>
      </p:sp>
      <p:cxnSp>
        <p:nvCxnSpPr>
          <p:cNvPr id="28" name="꺾인 연결선 16">
            <a:extLst>
              <a:ext uri="{FF2B5EF4-FFF2-40B4-BE49-F238E27FC236}">
                <a16:creationId xmlns:a16="http://schemas.microsoft.com/office/drawing/2014/main" id="{92CA8B69-2BFD-ED5E-C74A-B35EE8E65319}"/>
              </a:ext>
            </a:extLst>
          </p:cNvPr>
          <p:cNvCxnSpPr>
            <a:cxnSpLocks/>
            <a:endCxn id="27" idx="1"/>
          </p:cNvCxnSpPr>
          <p:nvPr/>
        </p:nvCxnSpPr>
        <p:spPr>
          <a:xfrm rot="16200000" flipH="1">
            <a:off x="3119266" y="4206927"/>
            <a:ext cx="2192399" cy="533052"/>
          </a:xfrm>
          <a:prstGeom prst="bentConnector2">
            <a:avLst/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0D987A-AB47-B36B-8746-D8BDBCFF1BA5}"/>
              </a:ext>
            </a:extLst>
          </p:cNvPr>
          <p:cNvSpPr/>
          <p:nvPr/>
        </p:nvSpPr>
        <p:spPr>
          <a:xfrm>
            <a:off x="3628892" y="2810600"/>
            <a:ext cx="2550270" cy="566655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ea typeface="G마켓 산스 Medium" panose="02000000000000000000"/>
              </a:rPr>
              <a:t>입력 정제</a:t>
            </a:r>
          </a:p>
        </p:txBody>
      </p:sp>
      <p:cxnSp>
        <p:nvCxnSpPr>
          <p:cNvPr id="30" name="꺾인 연결선 15">
            <a:extLst>
              <a:ext uri="{FF2B5EF4-FFF2-40B4-BE49-F238E27FC236}">
                <a16:creationId xmlns:a16="http://schemas.microsoft.com/office/drawing/2014/main" id="{71CC7DBF-6472-F7D5-7D7C-10156E32CFEB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>
            <a:off x="6179162" y="3093928"/>
            <a:ext cx="662363" cy="2024"/>
          </a:xfrm>
          <a:prstGeom prst="bentConnector3">
            <a:avLst>
              <a:gd name="adj1" fmla="val 50000"/>
            </a:avLst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16">
            <a:extLst>
              <a:ext uri="{FF2B5EF4-FFF2-40B4-BE49-F238E27FC236}">
                <a16:creationId xmlns:a16="http://schemas.microsoft.com/office/drawing/2014/main" id="{AF70B375-348C-3C78-4697-FDDC48D1AD1B}"/>
              </a:ext>
            </a:extLst>
          </p:cNvPr>
          <p:cNvCxnSpPr>
            <a:cxnSpLocks/>
            <a:stCxn id="27" idx="0"/>
            <a:endCxn id="6" idx="1"/>
          </p:cNvCxnSpPr>
          <p:nvPr/>
        </p:nvCxnSpPr>
        <p:spPr>
          <a:xfrm rot="5400000" flipH="1" flipV="1">
            <a:off x="8187278" y="2095049"/>
            <a:ext cx="457046" cy="5317352"/>
          </a:xfrm>
          <a:prstGeom prst="bentConnector2">
            <a:avLst/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CAD83F3-633C-DE54-9B1B-B641ACA86164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12597801" y="4211274"/>
            <a:ext cx="2128124" cy="313927"/>
          </a:xfrm>
          <a:prstGeom prst="bentConnector3">
            <a:avLst>
              <a:gd name="adj1" fmla="val 50000"/>
            </a:avLst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D384270-B621-2608-E53A-4C23EB8540AA}"/>
              </a:ext>
            </a:extLst>
          </p:cNvPr>
          <p:cNvCxnSpPr>
            <a:cxnSpLocks/>
            <a:stCxn id="17" idx="0"/>
            <a:endCxn id="27" idx="2"/>
          </p:cNvCxnSpPr>
          <p:nvPr/>
        </p:nvCxnSpPr>
        <p:spPr>
          <a:xfrm rot="5400000" flipH="1" flipV="1">
            <a:off x="4692434" y="6897103"/>
            <a:ext cx="1804732" cy="324649"/>
          </a:xfrm>
          <a:prstGeom prst="bentConnector3">
            <a:avLst>
              <a:gd name="adj1" fmla="val 50000"/>
            </a:avLst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B34BA4D-4611-7CE4-9417-9D71C2F2F164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6811430" y="4825483"/>
            <a:ext cx="1757357" cy="4515264"/>
          </a:xfrm>
          <a:prstGeom prst="bentConnector3">
            <a:avLst>
              <a:gd name="adj1" fmla="val 50000"/>
            </a:avLst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30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351F3A-0AB0-40FA-92D0-AA8A1528645C}"/>
              </a:ext>
            </a:extLst>
          </p:cNvPr>
          <p:cNvSpPr txBox="1"/>
          <p:nvPr/>
        </p:nvSpPr>
        <p:spPr>
          <a:xfrm>
            <a:off x="12384360" y="331739"/>
            <a:ext cx="557364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구현</a:t>
            </a:r>
          </a:p>
        </p:txBody>
      </p:sp>
      <p:pic>
        <p:nvPicPr>
          <p:cNvPr id="26" name="NunuDream - Chrome 2024-11-13 13-57-14">
            <a:hlinkClick r:id="" action="ppaction://media"/>
            <a:extLst>
              <a:ext uri="{FF2B5EF4-FFF2-40B4-BE49-F238E27FC236}">
                <a16:creationId xmlns:a16="http://schemas.microsoft.com/office/drawing/2014/main" id="{DCDF8C59-AAAA-EDE2-7961-4024DD8D78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62" end="7781.97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5712" y="2117774"/>
            <a:ext cx="13236575" cy="783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4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CCCDE-6720-B045-DE16-BB1E5288A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E71BECD-5D5E-7C92-A949-1D55B5C4D5FB}"/>
              </a:ext>
            </a:extLst>
          </p:cNvPr>
          <p:cNvSpPr txBox="1"/>
          <p:nvPr/>
        </p:nvSpPr>
        <p:spPr>
          <a:xfrm>
            <a:off x="12384360" y="331739"/>
            <a:ext cx="567976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45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기대효과 및 확장성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01A3038-8DEB-E932-2805-DB94549CC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80100"/>
            <a:ext cx="16916400" cy="3771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0D77621-5D11-8463-0E97-118DA9BFB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65500"/>
            <a:ext cx="16916400" cy="25400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5A77A5E3-409F-A13E-C48B-C8BEC1B82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607300" y="7099300"/>
            <a:ext cx="3086100" cy="127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2A6AA34-1339-2262-B954-B9979B6F4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880100"/>
            <a:ext cx="16916400" cy="1270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C366F210-A7B3-BD92-5753-A92435E43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5880100"/>
            <a:ext cx="8458200" cy="37719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1C26F77-3EFD-5D31-93F9-9DDA927B7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8648700"/>
            <a:ext cx="16916400" cy="1270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1EE4BF52-85DF-7E3C-7344-9E03FA439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2200" y="5448300"/>
            <a:ext cx="863600" cy="863600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9E520F18-2251-9029-5CC7-52E30EA364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0800" y="5676900"/>
            <a:ext cx="406400" cy="393700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FBF9AD03-CD98-255F-6660-AE014C3DC7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8648700"/>
            <a:ext cx="16916400" cy="1003300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5D8D1BCE-CC25-102F-88FC-F96EF7FCF297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WWW.MIRICOMPANY.COM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911D940D-9556-D92E-FA96-767CDDD41899}"/>
              </a:ext>
            </a:extLst>
          </p:cNvPr>
          <p:cNvSpPr txBox="1"/>
          <p:nvPr/>
        </p:nvSpPr>
        <p:spPr>
          <a:xfrm>
            <a:off x="1866900" y="6311900"/>
            <a:ext cx="6388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누누드림의</a:t>
            </a:r>
            <a:r>
              <a:rPr lang="en-US" sz="3200" b="0" i="0" u="none" strike="noStrike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200" b="0" i="0" u="none" strike="noStrike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추천</a:t>
            </a:r>
            <a:r>
              <a:rPr lang="en-US" sz="3200" b="0" i="0" u="none" strike="noStrike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200" b="0" i="0" u="none" strike="noStrike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엔진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AB8C9ED-D038-823F-D039-764C92EEEF5E}"/>
              </a:ext>
            </a:extLst>
          </p:cNvPr>
          <p:cNvSpPr txBox="1"/>
          <p:nvPr/>
        </p:nvSpPr>
        <p:spPr>
          <a:xfrm>
            <a:off x="1765300" y="7112000"/>
            <a:ext cx="66294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71A35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기반의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합리적인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상품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</a:p>
          <a:p>
            <a:pPr marL="342900" lvl="0" indent="-342900" algn="l">
              <a:lnSpc>
                <a:spcPct val="124499"/>
              </a:lnSpc>
              <a:buClr>
                <a:srgbClr val="071A35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객관적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지표와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쉬운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설명으로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사용자의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이해도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제고</a:t>
            </a:r>
          </a:p>
          <a:p>
            <a:pPr marL="342900" lvl="0" indent="-342900" algn="l">
              <a:lnSpc>
                <a:spcPct val="124499"/>
              </a:lnSpc>
              <a:buClr>
                <a:srgbClr val="071A35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사용자가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언제든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접근할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있도록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상식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교육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제공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 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4CA486A8-EF11-5D92-94C1-69F3D03497D6}"/>
              </a:ext>
            </a:extLst>
          </p:cNvPr>
          <p:cNvSpPr txBox="1"/>
          <p:nvPr/>
        </p:nvSpPr>
        <p:spPr>
          <a:xfrm>
            <a:off x="10185400" y="6311900"/>
            <a:ext cx="6388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디지털</a:t>
            </a:r>
            <a:r>
              <a:rPr lang="en-US" sz="3200" b="0" i="0" u="none" strike="noStrike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</a:t>
            </a:r>
            <a:r>
              <a:rPr lang="en-US" sz="3200" b="0" i="0" u="none" strike="noStrike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정부</a:t>
            </a:r>
            <a:r>
              <a:rPr lang="en-US" sz="3200" b="0" i="0" u="none" strike="noStrike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제공</a:t>
            </a:r>
            <a:r>
              <a:rPr lang="en-US" sz="3200" b="0" i="0" u="none" strike="noStrike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API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45BC730-470E-61DE-E89E-D724880E9DF4}"/>
              </a:ext>
            </a:extLst>
          </p:cNvPr>
          <p:cNvSpPr txBox="1"/>
          <p:nvPr/>
        </p:nvSpPr>
        <p:spPr>
          <a:xfrm>
            <a:off x="9791700" y="7099300"/>
            <a:ext cx="61976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국민의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금융상품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활용도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향상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국민의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이해력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향상으로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포용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실현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웰빙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</a:t>
            </a: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8B34DC13-E5DA-54D7-A472-02921D26CF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1200" y="3657600"/>
            <a:ext cx="14325600" cy="850900"/>
          </a:xfrm>
          <a:prstGeom prst="rect">
            <a:avLst/>
          </a:prstGeom>
        </p:spPr>
      </p:pic>
      <p:sp>
        <p:nvSpPr>
          <p:cNvPr id="18" name="TextBox 19">
            <a:extLst>
              <a:ext uri="{FF2B5EF4-FFF2-40B4-BE49-F238E27FC236}">
                <a16:creationId xmlns:a16="http://schemas.microsoft.com/office/drawing/2014/main" id="{EBB387BD-EAC9-2F62-CB46-7F790995AE51}"/>
              </a:ext>
            </a:extLst>
          </p:cNvPr>
          <p:cNvSpPr txBox="1"/>
          <p:nvPr/>
        </p:nvSpPr>
        <p:spPr>
          <a:xfrm>
            <a:off x="8890000" y="3898900"/>
            <a:ext cx="744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r>
              <a:rPr lang="en-US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정확도</a:t>
            </a:r>
            <a:r>
              <a:rPr lang="en-US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향상</a:t>
            </a:r>
            <a:r>
              <a:rPr lang="en-US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!!  </a:t>
            </a:r>
            <a:r>
              <a:rPr lang="ko-KR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r>
              <a:rPr lang="en-US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품질</a:t>
            </a:r>
            <a:r>
              <a:rPr lang="en-US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향상</a:t>
            </a:r>
            <a:r>
              <a:rPr lang="en-US" sz="20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!!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D76A244-5ED0-2813-3BCD-881203526BCF}"/>
              </a:ext>
            </a:extLst>
          </p:cNvPr>
          <p:cNvSpPr txBox="1"/>
          <p:nvPr/>
        </p:nvSpPr>
        <p:spPr>
          <a:xfrm>
            <a:off x="2959100" y="3784600"/>
            <a:ext cx="5969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 dirty="0" err="1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누누드림과</a:t>
            </a:r>
            <a:r>
              <a:rPr lang="en-US" sz="3200" b="0" i="0" u="none" strike="noStrike" dirty="0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200" b="0" i="0" u="none" strike="noStrike" dirty="0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</a:t>
            </a:r>
            <a:r>
              <a:rPr lang="en-US" sz="3200" b="0" i="0" u="none" strike="noStrike" dirty="0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200" b="0" i="0" u="none" strike="noStrike" dirty="0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정부가</a:t>
            </a:r>
            <a:r>
              <a:rPr lang="en-US" sz="3200" b="0" i="0" u="none" strike="noStrike" dirty="0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200" b="0" i="0" u="none" strike="noStrike" dirty="0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만나면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B2B55902-199F-4DFF-DBA6-74E93E6D457A}"/>
              </a:ext>
            </a:extLst>
          </p:cNvPr>
          <p:cNvSpPr txBox="1"/>
          <p:nvPr/>
        </p:nvSpPr>
        <p:spPr>
          <a:xfrm>
            <a:off x="2349500" y="4686300"/>
            <a:ext cx="4089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2050"/>
              </a:lnSpc>
              <a:buClr>
                <a:srgbClr val="071A35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맞춤형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추천의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질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향상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1D767986-3EDE-A301-9CDF-0DB2A788FC9E}"/>
              </a:ext>
            </a:extLst>
          </p:cNvPr>
          <p:cNvSpPr txBox="1"/>
          <p:nvPr/>
        </p:nvSpPr>
        <p:spPr>
          <a:xfrm>
            <a:off x="6959600" y="4686300"/>
            <a:ext cx="5105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2050"/>
              </a:lnSpc>
              <a:buClr>
                <a:srgbClr val="071A35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공공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기반으로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신뢰성과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투명성을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확보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610BBDCF-1213-5E5A-828B-EDD20484572B}"/>
              </a:ext>
            </a:extLst>
          </p:cNvPr>
          <p:cNvSpPr txBox="1"/>
          <p:nvPr/>
        </p:nvSpPr>
        <p:spPr>
          <a:xfrm>
            <a:off x="12585700" y="4686300"/>
            <a:ext cx="39878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2050"/>
              </a:lnSpc>
              <a:buClr>
                <a:srgbClr val="071A35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서비스에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대한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신뢰도를</a:t>
            </a:r>
            <a:r>
              <a:rPr lang="en-US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강화</a:t>
            </a:r>
          </a:p>
        </p:txBody>
      </p:sp>
      <p:pic>
        <p:nvPicPr>
          <p:cNvPr id="23" name="Picture 25">
            <a:extLst>
              <a:ext uri="{FF2B5EF4-FFF2-40B4-BE49-F238E27FC236}">
                <a16:creationId xmlns:a16="http://schemas.microsoft.com/office/drawing/2014/main" id="{0F7FA26F-000C-F79B-08C5-4873FB6A83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89600" y="1892300"/>
            <a:ext cx="6985000" cy="1117600"/>
          </a:xfrm>
          <a:prstGeom prst="rect">
            <a:avLst/>
          </a:prstGeom>
          <a:effectLst>
            <a:outerShdw blurRad="12324" dist="102685" dir="2700000">
              <a:srgbClr val="000000">
                <a:alpha val="50000"/>
              </a:srgbClr>
            </a:outerShdw>
          </a:effectLst>
        </p:spPr>
      </p:pic>
      <p:sp>
        <p:nvSpPr>
          <p:cNvPr id="24" name="TextBox 26">
            <a:extLst>
              <a:ext uri="{FF2B5EF4-FFF2-40B4-BE49-F238E27FC236}">
                <a16:creationId xmlns:a16="http://schemas.microsoft.com/office/drawing/2014/main" id="{AF1EEB55-4664-7AFC-8522-01583C9F2858}"/>
              </a:ext>
            </a:extLst>
          </p:cNvPr>
          <p:cNvSpPr txBox="1"/>
          <p:nvPr/>
        </p:nvSpPr>
        <p:spPr>
          <a:xfrm>
            <a:off x="6680200" y="2133600"/>
            <a:ext cx="5156200" cy="596900"/>
          </a:xfrm>
          <a:prstGeom prst="rect">
            <a:avLst/>
          </a:prstGeom>
          <a:effectLst>
            <a:outerShdw dist="2134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dirty="0" err="1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누누드림의</a:t>
            </a:r>
            <a:r>
              <a:rPr lang="en-US" sz="3400" b="0" i="0" u="none" strike="noStrike" dirty="0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400" b="0" i="0" u="none" strike="noStrike" dirty="0">
                <a:solidFill>
                  <a:srgbClr val="071A35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</a:t>
            </a:r>
          </a:p>
        </p:txBody>
      </p:sp>
      <p:pic>
        <p:nvPicPr>
          <p:cNvPr id="25" name="Picture 27">
            <a:extLst>
              <a:ext uri="{FF2B5EF4-FFF2-40B4-BE49-F238E27FC236}">
                <a16:creationId xmlns:a16="http://schemas.microsoft.com/office/drawing/2014/main" id="{E9167A7E-3882-DD4A-7A95-7135BC8B63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1938000" y="2362200"/>
            <a:ext cx="317500" cy="177800"/>
          </a:xfrm>
          <a:prstGeom prst="rect">
            <a:avLst/>
          </a:prstGeom>
          <a:effectLst>
            <a:outerShdw blurRad="305" dist="16158" dir="1350000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08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28EE8-56C2-8A5D-7DB3-5E0B4DE5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AE19382-E3E9-3F02-C873-25CEB4B24F02}"/>
              </a:ext>
            </a:extLst>
          </p:cNvPr>
          <p:cNvSpPr txBox="1"/>
          <p:nvPr/>
        </p:nvSpPr>
        <p:spPr>
          <a:xfrm>
            <a:off x="979389" y="9296005"/>
            <a:ext cx="22584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주최 </a:t>
            </a:r>
            <a:r>
              <a:rPr lang="en-US" altLang="ko-KR" sz="3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주관</a:t>
            </a:r>
            <a:endParaRPr lang="ko-KR" altLang="en-US" sz="3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518A3-0DEA-54D0-7922-F7B947B0836C}"/>
              </a:ext>
            </a:extLst>
          </p:cNvPr>
          <p:cNvSpPr txBox="1"/>
          <p:nvPr/>
        </p:nvSpPr>
        <p:spPr>
          <a:xfrm>
            <a:off x="12938179" y="9296005"/>
            <a:ext cx="12271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후원</a:t>
            </a:r>
            <a:endParaRPr lang="ko-KR" altLang="en-US" sz="3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796003-3A5C-A387-9F1F-C2857AE45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" y="-7247"/>
            <a:ext cx="18290306" cy="102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05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B51E4-65AE-6791-AD03-0C9672014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30AD33-7D5D-0644-501F-F713D309ECED}"/>
              </a:ext>
            </a:extLst>
          </p:cNvPr>
          <p:cNvSpPr txBox="1"/>
          <p:nvPr/>
        </p:nvSpPr>
        <p:spPr>
          <a:xfrm>
            <a:off x="12384360" y="331739"/>
            <a:ext cx="567976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45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기대효과 및 확장성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8098D5-02A4-C4B4-DA50-FFB25718C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4102100"/>
            <a:ext cx="4216400" cy="4546600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17D8B602-6D92-6281-EA12-82608EDAB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4102100"/>
            <a:ext cx="4229100" cy="454660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29950D3-8AEE-C6D9-D347-B5D4EF771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102100"/>
            <a:ext cx="4229100" cy="4546600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35FC46CC-5ED6-3B9C-AFD1-03982C943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3100" y="4102100"/>
            <a:ext cx="4229100" cy="4546600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5EFF9600-3D4F-7C34-10CD-854C21D96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21FEE933-5AEC-C72F-8F48-76356EACE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870700" y="6362700"/>
            <a:ext cx="4546600" cy="12700"/>
          </a:xfrm>
          <a:prstGeom prst="rect">
            <a:avLst/>
          </a:prstGeom>
        </p:spPr>
      </p:pic>
      <p:pic>
        <p:nvPicPr>
          <p:cNvPr id="36" name="Picture 11">
            <a:extLst>
              <a:ext uri="{FF2B5EF4-FFF2-40B4-BE49-F238E27FC236}">
                <a16:creationId xmlns:a16="http://schemas.microsoft.com/office/drawing/2014/main" id="{4CD27875-AE8E-3AF2-F379-E05B0A728C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089400"/>
            <a:ext cx="16916400" cy="12700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ADD3C260-722C-B40C-1934-44EC696A4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628900" y="6362700"/>
            <a:ext cx="4546600" cy="12700"/>
          </a:xfrm>
          <a:prstGeom prst="rect">
            <a:avLst/>
          </a:prstGeom>
        </p:spPr>
      </p:pic>
      <p:pic>
        <p:nvPicPr>
          <p:cNvPr id="39" name="Picture 14">
            <a:extLst>
              <a:ext uri="{FF2B5EF4-FFF2-40B4-BE49-F238E27FC236}">
                <a16:creationId xmlns:a16="http://schemas.microsoft.com/office/drawing/2014/main" id="{80EE1C9B-A08D-C637-6864-C3C9808E75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400" y="5930900"/>
            <a:ext cx="863600" cy="863600"/>
          </a:xfrm>
          <a:prstGeom prst="rect">
            <a:avLst/>
          </a:prstGeom>
        </p:spPr>
      </p:pic>
      <p:pic>
        <p:nvPicPr>
          <p:cNvPr id="43" name="Picture 15">
            <a:extLst>
              <a:ext uri="{FF2B5EF4-FFF2-40B4-BE49-F238E27FC236}">
                <a16:creationId xmlns:a16="http://schemas.microsoft.com/office/drawing/2014/main" id="{9165F8B0-A583-950D-B2C2-571D7D8F45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3300" y="6184900"/>
            <a:ext cx="177800" cy="368300"/>
          </a:xfrm>
          <a:prstGeom prst="rect">
            <a:avLst/>
          </a:prstGeom>
        </p:spPr>
      </p:pic>
      <p:pic>
        <p:nvPicPr>
          <p:cNvPr id="45" name="Picture 17">
            <a:extLst>
              <a:ext uri="{FF2B5EF4-FFF2-40B4-BE49-F238E27FC236}">
                <a16:creationId xmlns:a16="http://schemas.microsoft.com/office/drawing/2014/main" id="{4E0FE1B8-7D41-9928-7CD7-38B5745B95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2200" y="5930900"/>
            <a:ext cx="863600" cy="863600"/>
          </a:xfrm>
          <a:prstGeom prst="rect">
            <a:avLst/>
          </a:prstGeom>
        </p:spPr>
      </p:pic>
      <p:pic>
        <p:nvPicPr>
          <p:cNvPr id="46" name="Picture 18">
            <a:extLst>
              <a:ext uri="{FF2B5EF4-FFF2-40B4-BE49-F238E27FC236}">
                <a16:creationId xmlns:a16="http://schemas.microsoft.com/office/drawing/2014/main" id="{FAFD79A4-5250-4197-9EB3-CF9B94B05A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5100" y="6184900"/>
            <a:ext cx="177800" cy="368300"/>
          </a:xfrm>
          <a:prstGeom prst="rect">
            <a:avLst/>
          </a:prstGeom>
        </p:spPr>
      </p:pic>
      <p:pic>
        <p:nvPicPr>
          <p:cNvPr id="47" name="Picture 20">
            <a:extLst>
              <a:ext uri="{FF2B5EF4-FFF2-40B4-BE49-F238E27FC236}">
                <a16:creationId xmlns:a16="http://schemas.microsoft.com/office/drawing/2014/main" id="{BEAB858C-BF5A-FD2A-2856-8BD56E59F7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1300" y="5930900"/>
            <a:ext cx="863600" cy="863600"/>
          </a:xfrm>
          <a:prstGeom prst="rect">
            <a:avLst/>
          </a:prstGeom>
        </p:spPr>
      </p:pic>
      <p:pic>
        <p:nvPicPr>
          <p:cNvPr id="48" name="Picture 21">
            <a:extLst>
              <a:ext uri="{FF2B5EF4-FFF2-40B4-BE49-F238E27FC236}">
                <a16:creationId xmlns:a16="http://schemas.microsoft.com/office/drawing/2014/main" id="{123A5FF4-B194-7441-50B9-2C52466C2C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4200" y="6184900"/>
            <a:ext cx="177800" cy="368300"/>
          </a:xfrm>
          <a:prstGeom prst="rect">
            <a:avLst/>
          </a:prstGeom>
        </p:spPr>
      </p:pic>
      <p:sp>
        <p:nvSpPr>
          <p:cNvPr id="49" name="TextBox 22">
            <a:extLst>
              <a:ext uri="{FF2B5EF4-FFF2-40B4-BE49-F238E27FC236}">
                <a16:creationId xmlns:a16="http://schemas.microsoft.com/office/drawing/2014/main" id="{AFDE5D06-71B6-D54F-24F0-F07356A62B62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WWW.MIRICOMPANY.COM</a:t>
            </a:r>
          </a:p>
        </p:txBody>
      </p:sp>
      <p:pic>
        <p:nvPicPr>
          <p:cNvPr id="50" name="Picture 24">
            <a:extLst>
              <a:ext uri="{FF2B5EF4-FFF2-40B4-BE49-F238E27FC236}">
                <a16:creationId xmlns:a16="http://schemas.microsoft.com/office/drawing/2014/main" id="{064C34C4-E89B-86FD-6467-67DB0947FA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1500" y="1955800"/>
            <a:ext cx="6985000" cy="1117600"/>
          </a:xfrm>
          <a:prstGeom prst="rect">
            <a:avLst/>
          </a:prstGeom>
          <a:effectLst>
            <a:outerShdw blurRad="12324" dist="102685" dir="2700000">
              <a:srgbClr val="000000">
                <a:alpha val="50000"/>
              </a:srgbClr>
            </a:outerShdw>
          </a:effectLst>
        </p:spPr>
      </p:pic>
      <p:sp>
        <p:nvSpPr>
          <p:cNvPr id="51" name="TextBox 25">
            <a:extLst>
              <a:ext uri="{FF2B5EF4-FFF2-40B4-BE49-F238E27FC236}">
                <a16:creationId xmlns:a16="http://schemas.microsoft.com/office/drawing/2014/main" id="{EB5C59D7-67E1-4339-240C-0CB2FD646A8E}"/>
              </a:ext>
            </a:extLst>
          </p:cNvPr>
          <p:cNvSpPr txBox="1"/>
          <p:nvPr/>
        </p:nvSpPr>
        <p:spPr>
          <a:xfrm>
            <a:off x="6654800" y="2197100"/>
            <a:ext cx="5156200" cy="596900"/>
          </a:xfrm>
          <a:prstGeom prst="rect">
            <a:avLst/>
          </a:prstGeom>
          <a:effectLst>
            <a:outerShdw dist="2134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dirty="0" err="1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마이데이터를</a:t>
            </a:r>
            <a:r>
              <a:rPr lang="en-US" sz="3400" b="0" i="0" u="none" strike="noStrike" dirty="0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3400" b="0" i="0" u="none" strike="noStrike" dirty="0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활용한</a:t>
            </a:r>
            <a:r>
              <a:rPr lang="en-US" sz="3400" b="0" i="0" u="none" strike="noStrike" dirty="0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 </a:t>
            </a:r>
            <a:r>
              <a:rPr lang="ko-KR" sz="3400" b="0" i="0" u="none" strike="noStrike" dirty="0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확장</a:t>
            </a:r>
          </a:p>
        </p:txBody>
      </p:sp>
      <p:pic>
        <p:nvPicPr>
          <p:cNvPr id="52" name="Picture 26">
            <a:extLst>
              <a:ext uri="{FF2B5EF4-FFF2-40B4-BE49-F238E27FC236}">
                <a16:creationId xmlns:a16="http://schemas.microsoft.com/office/drawing/2014/main" id="{49C25A5F-36E8-6122-5C4D-DF1C55C10E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1912600" y="2425700"/>
            <a:ext cx="317500" cy="177800"/>
          </a:xfrm>
          <a:prstGeom prst="rect">
            <a:avLst/>
          </a:prstGeom>
          <a:effectLst>
            <a:outerShdw blurRad="305" dist="16158" dir="13500000">
              <a:srgbClr val="000000">
                <a:alpha val="50000"/>
              </a:srgbClr>
            </a:outerShdw>
          </a:effectLst>
        </p:spPr>
      </p:pic>
      <p:sp>
        <p:nvSpPr>
          <p:cNvPr id="53" name="TextBox 27">
            <a:extLst>
              <a:ext uri="{FF2B5EF4-FFF2-40B4-BE49-F238E27FC236}">
                <a16:creationId xmlns:a16="http://schemas.microsoft.com/office/drawing/2014/main" id="{926E8316-C991-2269-7071-C7E0B371968A}"/>
              </a:ext>
            </a:extLst>
          </p:cNvPr>
          <p:cNvSpPr txBox="1"/>
          <p:nvPr/>
        </p:nvSpPr>
        <p:spPr>
          <a:xfrm>
            <a:off x="3124200" y="3365500"/>
            <a:ext cx="12039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ko-KR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디지털</a:t>
            </a:r>
            <a:r>
              <a:rPr lang="en-US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플랫폼</a:t>
            </a:r>
            <a:r>
              <a:rPr lang="en-US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정부</a:t>
            </a:r>
            <a:r>
              <a:rPr lang="en-US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실현</a:t>
            </a:r>
            <a:r>
              <a:rPr lang="en-US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</a:t>
            </a:r>
            <a:r>
              <a:rPr lang="en-US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국민</a:t>
            </a:r>
            <a:r>
              <a:rPr lang="en-US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편익</a:t>
            </a:r>
            <a:r>
              <a:rPr lang="en-US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강화</a:t>
            </a:r>
          </a:p>
        </p:txBody>
      </p:sp>
      <p:sp>
        <p:nvSpPr>
          <p:cNvPr id="54" name="TextBox 28">
            <a:extLst>
              <a:ext uri="{FF2B5EF4-FFF2-40B4-BE49-F238E27FC236}">
                <a16:creationId xmlns:a16="http://schemas.microsoft.com/office/drawing/2014/main" id="{A61CE03D-23CA-E145-A671-458BA018A493}"/>
              </a:ext>
            </a:extLst>
          </p:cNvPr>
          <p:cNvSpPr txBox="1"/>
          <p:nvPr/>
        </p:nvSpPr>
        <p:spPr>
          <a:xfrm>
            <a:off x="869950" y="6298468"/>
            <a:ext cx="352425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r>
              <a:rPr lang="ko-KR" altLang="en-US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 </a:t>
            </a:r>
            <a:r>
              <a:rPr lang="ko-KR" altLang="en-US" sz="1800" b="0" i="0" u="none" strike="noStrike" dirty="0" err="1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마이데이터의</a:t>
            </a:r>
            <a:r>
              <a:rPr lang="ko-KR" altLang="en-US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경우 사기업을 통해 활용하며 개인정보 유출에 대한 우려와 복잡한 연동 설정 등의 불편함이 지적되고 있습니다</a:t>
            </a:r>
            <a:r>
              <a:rPr lang="en-US" altLang="ko-KR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800" b="0" i="0" u="none" strike="noStrike" dirty="0" err="1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마이데이터를</a:t>
            </a:r>
            <a:r>
              <a:rPr lang="ko-KR" altLang="en-US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직간접 비영리 목적으로 연계하고</a:t>
            </a:r>
            <a:r>
              <a:rPr lang="en-US" altLang="ko-KR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사용자가 선별적으로 정보를 제공하여 관리한다면</a:t>
            </a:r>
            <a:r>
              <a:rPr lang="en-US" altLang="ko-KR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개인정보 보호의 강화에 도움이 될 것 입니다</a:t>
            </a:r>
            <a:r>
              <a:rPr lang="en-US" altLang="ko-KR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75C3E74A-615A-46A3-638D-A7128B001515}"/>
              </a:ext>
            </a:extLst>
          </p:cNvPr>
          <p:cNvSpPr txBox="1"/>
          <p:nvPr/>
        </p:nvSpPr>
        <p:spPr>
          <a:xfrm>
            <a:off x="5380472" y="6298468"/>
            <a:ext cx="3249178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r>
              <a:rPr lang="ko-KR" altLang="en-US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사용자가 데이터 통제권을 경험하여 이해하게 된다면</a:t>
            </a:r>
            <a:r>
              <a:rPr lang="en-US" altLang="ko-KR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공공 </a:t>
            </a:r>
            <a:r>
              <a:rPr lang="ko-KR" altLang="en-US" sz="1800" b="0" i="0" u="none" strike="noStrike" dirty="0" err="1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마이데이터에</a:t>
            </a:r>
            <a:r>
              <a:rPr lang="ko-KR" altLang="en-US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대한 국민 신뢰도 강화에 도움이 될 것입니다</a:t>
            </a:r>
            <a:r>
              <a:rPr lang="en-US" altLang="ko-KR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800" b="0" i="0" u="none" strike="noStrike" dirty="0" err="1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마이데이터의</a:t>
            </a:r>
            <a:r>
              <a:rPr lang="ko-KR" altLang="en-US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더 넓은 활용으로 사용자는 보다 좋은 서비스를 이용할 수 있어 만족도가 크게 증가할 것입니다</a:t>
            </a:r>
            <a:r>
              <a:rPr lang="en-US" altLang="ko-KR" sz="1800" b="0" i="0" u="none" strike="noStrike" dirty="0">
                <a:solidFill>
                  <a:srgbClr val="4F565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56" name="TextBox 30">
            <a:extLst>
              <a:ext uri="{FF2B5EF4-FFF2-40B4-BE49-F238E27FC236}">
                <a16:creationId xmlns:a16="http://schemas.microsoft.com/office/drawing/2014/main" id="{E664936A-3B34-A4AA-4BD8-707F41A0D97C}"/>
              </a:ext>
            </a:extLst>
          </p:cNvPr>
          <p:cNvSpPr txBox="1"/>
          <p:nvPr/>
        </p:nvSpPr>
        <p:spPr>
          <a:xfrm>
            <a:off x="9641159" y="6298468"/>
            <a:ext cx="3237767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14539"/>
              </a:lnSpc>
            </a:pPr>
            <a:r>
              <a:rPr lang="ko-KR" altLang="en-US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공공 분야 주도의 </a:t>
            </a:r>
            <a:r>
              <a:rPr lang="ko-KR" altLang="en-US" sz="1800" b="0" i="0" u="none" strike="noStrike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마이데이터</a:t>
            </a:r>
            <a:r>
              <a:rPr lang="ko-KR" altLang="en-US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활용은 다양한 금융 서비스와의 연계로 이어져</a:t>
            </a:r>
            <a:r>
              <a:rPr lang="en-US" altLang="ko-KR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 접근성과 정보 활용을 극대화할 수 있습니다</a:t>
            </a:r>
            <a:r>
              <a:rPr lang="en-US" altLang="ko-KR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 활용도를 다시 국가 데이터로 수집하여 이를 </a:t>
            </a:r>
            <a:r>
              <a:rPr lang="ko-KR" altLang="en-US" sz="1800" b="0" i="0" u="none" strike="noStrike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바탕한</a:t>
            </a:r>
            <a:r>
              <a:rPr lang="ko-KR" altLang="en-US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국가통계 분석을 통한 인사이트 도출로 연결될 수 있습니다</a:t>
            </a:r>
            <a:r>
              <a:rPr lang="en-US" altLang="ko-KR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lvl="0" algn="just">
              <a:lnSpc>
                <a:spcPct val="114539"/>
              </a:lnSpc>
            </a:pPr>
            <a:endParaRPr lang="en-US" sz="1800" b="0" i="0" u="none" strike="noStrike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7" name="TextBox 31">
            <a:extLst>
              <a:ext uri="{FF2B5EF4-FFF2-40B4-BE49-F238E27FC236}">
                <a16:creationId xmlns:a16="http://schemas.microsoft.com/office/drawing/2014/main" id="{C599467C-F722-00B3-B6EB-B55D71670CF3}"/>
              </a:ext>
            </a:extLst>
          </p:cNvPr>
          <p:cNvSpPr txBox="1"/>
          <p:nvPr/>
        </p:nvSpPr>
        <p:spPr>
          <a:xfrm>
            <a:off x="13889276" y="6298468"/>
            <a:ext cx="3427632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r>
              <a:rPr lang="ko-KR" altLang="en-US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공공 데이터와 금융 서비스의 연계를 통한 신뢰성과 접근성 강화는</a:t>
            </a:r>
            <a:r>
              <a:rPr lang="en-US" altLang="ko-KR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국민들이 더욱 투명하고 안전한 환경에서 금융 정보를 접할 수 있게 합니다</a:t>
            </a:r>
            <a:r>
              <a:rPr lang="en-US" altLang="ko-KR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이는 궁극적으로 국민의 편익을 증진시키는 데 기여할 것입니다</a:t>
            </a:r>
            <a:r>
              <a:rPr lang="en-US" altLang="ko-KR" sz="1800" b="0" i="0" u="none" strike="noStrike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58" name="TextBox 32">
            <a:extLst>
              <a:ext uri="{FF2B5EF4-FFF2-40B4-BE49-F238E27FC236}">
                <a16:creationId xmlns:a16="http://schemas.microsoft.com/office/drawing/2014/main" id="{7B817AC0-FA09-BC6C-292D-811211F2D0F6}"/>
              </a:ext>
            </a:extLst>
          </p:cNvPr>
          <p:cNvSpPr txBox="1"/>
          <p:nvPr/>
        </p:nvSpPr>
        <p:spPr>
          <a:xfrm>
            <a:off x="831068" y="4206044"/>
            <a:ext cx="14605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500" b="1" i="0" u="none" strike="noStrike" dirty="0">
                <a:solidFill>
                  <a:srgbClr val="FFFFFF"/>
                </a:solidFill>
                <a:latin typeface="Myanmar Text" panose="020B0502040204020203" pitchFamily="34" charset="0"/>
                <a:ea typeface="Pretendard Medium" panose="02000603000000020004" pitchFamily="50" charset="-127"/>
                <a:cs typeface="Myanmar Text" panose="020B0502040204020203" pitchFamily="34" charset="0"/>
              </a:rPr>
              <a:t>01</a:t>
            </a:r>
          </a:p>
        </p:txBody>
      </p:sp>
      <p:sp>
        <p:nvSpPr>
          <p:cNvPr id="59" name="TextBox 33">
            <a:extLst>
              <a:ext uri="{FF2B5EF4-FFF2-40B4-BE49-F238E27FC236}">
                <a16:creationId xmlns:a16="http://schemas.microsoft.com/office/drawing/2014/main" id="{77BC1313-3BA0-BF6F-7B21-3241B6EF276C}"/>
              </a:ext>
            </a:extLst>
          </p:cNvPr>
          <p:cNvSpPr txBox="1"/>
          <p:nvPr/>
        </p:nvSpPr>
        <p:spPr>
          <a:xfrm>
            <a:off x="5009368" y="4206044"/>
            <a:ext cx="1485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500" b="1" i="0" u="none" strike="noStrike" dirty="0">
                <a:solidFill>
                  <a:srgbClr val="E8EFF1"/>
                </a:solidFill>
                <a:latin typeface="Myanmar Text" panose="020B0502040204020203" pitchFamily="34" charset="0"/>
                <a:ea typeface="Pretendard Medium" panose="02000603000000020004" pitchFamily="50" charset="-127"/>
                <a:cs typeface="Myanmar Text" panose="020B0502040204020203" pitchFamily="34" charset="0"/>
              </a:rPr>
              <a:t>02</a:t>
            </a:r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6A32CACC-C2A2-4865-D59E-771288640399}"/>
              </a:ext>
            </a:extLst>
          </p:cNvPr>
          <p:cNvSpPr txBox="1"/>
          <p:nvPr/>
        </p:nvSpPr>
        <p:spPr>
          <a:xfrm>
            <a:off x="9340068" y="4206044"/>
            <a:ext cx="16256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500" b="1" i="0" u="none" strike="noStrike">
                <a:solidFill>
                  <a:srgbClr val="D4E0D2"/>
                </a:solidFill>
                <a:latin typeface="Myanmar Text" panose="020B0502040204020203" pitchFamily="34" charset="0"/>
                <a:ea typeface="Pretendard Medium" panose="02000603000000020004" pitchFamily="50" charset="-127"/>
                <a:cs typeface="Myanmar Text" panose="020B0502040204020203" pitchFamily="34" charset="0"/>
              </a:rPr>
              <a:t>03</a:t>
            </a: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1F6170C9-1EED-CD7C-6B8B-8AB4CD7166E4}"/>
              </a:ext>
            </a:extLst>
          </p:cNvPr>
          <p:cNvSpPr txBox="1"/>
          <p:nvPr/>
        </p:nvSpPr>
        <p:spPr>
          <a:xfrm>
            <a:off x="13543768" y="4206044"/>
            <a:ext cx="1612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500" b="1" i="0" u="none" strike="noStrike">
                <a:solidFill>
                  <a:srgbClr val="4D6081"/>
                </a:solidFill>
                <a:latin typeface="Myanmar Text" panose="020B0502040204020203" pitchFamily="34" charset="0"/>
                <a:ea typeface="Pretendard Medium" panose="02000603000000020004" pitchFamily="50" charset="-127"/>
                <a:cs typeface="Myanmar Text" panose="020B0502040204020203" pitchFamily="34" charset="0"/>
              </a:rPr>
              <a:t>04</a:t>
            </a:r>
          </a:p>
        </p:txBody>
      </p:sp>
      <p:sp>
        <p:nvSpPr>
          <p:cNvPr id="62" name="TextBox 36">
            <a:extLst>
              <a:ext uri="{FF2B5EF4-FFF2-40B4-BE49-F238E27FC236}">
                <a16:creationId xmlns:a16="http://schemas.microsoft.com/office/drawing/2014/main" id="{7E90FDFF-19F0-1ACD-0A65-5715A1A937D2}"/>
              </a:ext>
            </a:extLst>
          </p:cNvPr>
          <p:cNvSpPr txBox="1"/>
          <p:nvPr/>
        </p:nvSpPr>
        <p:spPr>
          <a:xfrm>
            <a:off x="812800" y="5308600"/>
            <a:ext cx="3975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r>
              <a:rPr lang="ko-KR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사용자의</a:t>
            </a:r>
            <a:r>
              <a:rPr lang="en-US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</a:t>
            </a:r>
            <a:r>
              <a:rPr lang="en-US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통제권</a:t>
            </a:r>
            <a:r>
              <a:rPr lang="en-US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강화</a:t>
            </a: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E5074194-35B7-7970-2148-5B28EC120CBD}"/>
              </a:ext>
            </a:extLst>
          </p:cNvPr>
          <p:cNvSpPr txBox="1"/>
          <p:nvPr/>
        </p:nvSpPr>
        <p:spPr>
          <a:xfrm>
            <a:off x="5003800" y="5308600"/>
            <a:ext cx="41783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r>
              <a:rPr lang="ko-KR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데이터에</a:t>
            </a:r>
            <a:r>
              <a:rPr lang="en-US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대한</a:t>
            </a:r>
            <a:r>
              <a:rPr lang="en-US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</a:t>
            </a:r>
            <a:r>
              <a:rPr lang="en-US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신뢰도</a:t>
            </a:r>
            <a:r>
              <a:rPr lang="en-US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71A3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강화</a:t>
            </a: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0FC22B6D-DA76-5EED-F096-5E01A5389CB5}"/>
              </a:ext>
            </a:extLst>
          </p:cNvPr>
          <p:cNvSpPr txBox="1"/>
          <p:nvPr/>
        </p:nvSpPr>
        <p:spPr>
          <a:xfrm>
            <a:off x="9271000" y="5308600"/>
            <a:ext cx="4038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r>
              <a:rPr lang="ko-KR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활용도를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바탕한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통찰</a:t>
            </a:r>
          </a:p>
        </p:txBody>
      </p:sp>
      <p:sp>
        <p:nvSpPr>
          <p:cNvPr id="65" name="TextBox 39">
            <a:extLst>
              <a:ext uri="{FF2B5EF4-FFF2-40B4-BE49-F238E27FC236}">
                <a16:creationId xmlns:a16="http://schemas.microsoft.com/office/drawing/2014/main" id="{A397C7CB-E131-E84A-9782-AC4281B516CE}"/>
              </a:ext>
            </a:extLst>
          </p:cNvPr>
          <p:cNvSpPr txBox="1"/>
          <p:nvPr/>
        </p:nvSpPr>
        <p:spPr>
          <a:xfrm>
            <a:off x="13512800" y="5308600"/>
            <a:ext cx="4064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r>
              <a:rPr lang="ko-KR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교육과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편익으로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연계</a:t>
            </a:r>
          </a:p>
        </p:txBody>
      </p:sp>
      <p:sp>
        <p:nvSpPr>
          <p:cNvPr id="66" name="TextBox 37">
            <a:extLst>
              <a:ext uri="{FF2B5EF4-FFF2-40B4-BE49-F238E27FC236}">
                <a16:creationId xmlns:a16="http://schemas.microsoft.com/office/drawing/2014/main" id="{84635993-2214-2F8C-58FC-160F7AAE5AF6}"/>
              </a:ext>
            </a:extLst>
          </p:cNvPr>
          <p:cNvSpPr txBox="1"/>
          <p:nvPr/>
        </p:nvSpPr>
        <p:spPr>
          <a:xfrm>
            <a:off x="903158" y="8450463"/>
            <a:ext cx="3519363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endParaRPr lang="en-US" sz="1800" b="0" i="0" u="none" strike="noStrike" dirty="0">
              <a:solidFill>
                <a:srgbClr val="4F565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67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91B8-1588-70BA-F790-C1A953BF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4F1A7F-6E1C-5378-C6F6-99B57066DE36}"/>
              </a:ext>
            </a:extLst>
          </p:cNvPr>
          <p:cNvSpPr txBox="1"/>
          <p:nvPr/>
        </p:nvSpPr>
        <p:spPr>
          <a:xfrm>
            <a:off x="765342" y="4058588"/>
            <a:ext cx="167573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115" indent="-1301115" algn="ctr" fontAlgn="base"/>
            <a:r>
              <a:rPr lang="ko-KR" altLang="en-US" sz="132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3C256A8D-B67B-6A0A-875F-817FF79B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09471" y="569485"/>
            <a:ext cx="2443442" cy="570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4F9EB-1882-6726-EDEC-E50359BBBCE8}"/>
              </a:ext>
            </a:extLst>
          </p:cNvPr>
          <p:cNvSpPr txBox="1"/>
          <p:nvPr/>
        </p:nvSpPr>
        <p:spPr>
          <a:xfrm>
            <a:off x="9684060" y="7897807"/>
            <a:ext cx="8062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115" indent="-1301115" algn="ctr" fontAlgn="base"/>
            <a:r>
              <a:rPr lang="ko-KR" altLang="en-US" sz="4200" b="1" kern="0" dirty="0">
                <a:solidFill>
                  <a:srgbClr val="FFE7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누</a:t>
            </a:r>
            <a:r>
              <a:rPr lang="ko-KR" altLang="en-US" sz="42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구나 </a:t>
            </a:r>
            <a:r>
              <a:rPr lang="ko-KR" altLang="en-US" sz="4200" b="1" kern="0" dirty="0">
                <a:solidFill>
                  <a:srgbClr val="FFE7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누</a:t>
            </a:r>
            <a:r>
              <a:rPr lang="ko-KR" altLang="en-US" sz="42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릴 수 있는 금융</a:t>
            </a:r>
            <a:r>
              <a:rPr lang="en-US" altLang="ko-KR" sz="42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pPr marL="1301115" indent="-1301115" algn="ctr" fontAlgn="base"/>
            <a:r>
              <a:rPr lang="ko-KR" altLang="en-US" sz="4200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만들어</a:t>
            </a:r>
            <a:r>
              <a:rPr lang="en-US" altLang="ko-KR" sz="4200" b="1" kern="0" dirty="0">
                <a:solidFill>
                  <a:srgbClr val="FFE7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</a:t>
            </a:r>
            <a:endParaRPr lang="ko-KR" altLang="en-US" sz="4200" b="1" kern="0" dirty="0">
              <a:solidFill>
                <a:srgbClr val="FFE7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33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D64B32-7A1D-458B-961B-18C9DD981E5E}"/>
              </a:ext>
            </a:extLst>
          </p:cNvPr>
          <p:cNvSpPr txBox="1"/>
          <p:nvPr/>
        </p:nvSpPr>
        <p:spPr>
          <a:xfrm>
            <a:off x="12384360" y="336967"/>
            <a:ext cx="59036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소개</a:t>
            </a: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3185441C-8898-E14A-795B-4622EF71D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572826"/>
              </p:ext>
            </p:extLst>
          </p:nvPr>
        </p:nvGraphicFramePr>
        <p:xfrm>
          <a:off x="9649296" y="2227175"/>
          <a:ext cx="7911680" cy="7223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0" name="TextBox 16">
            <a:extLst>
              <a:ext uri="{FF2B5EF4-FFF2-40B4-BE49-F238E27FC236}">
                <a16:creationId xmlns:a16="http://schemas.microsoft.com/office/drawing/2014/main" id="{35653262-22CA-DD08-CFFC-CECB27D33C76}"/>
              </a:ext>
            </a:extLst>
          </p:cNvPr>
          <p:cNvSpPr txBox="1"/>
          <p:nvPr/>
        </p:nvSpPr>
        <p:spPr>
          <a:xfrm>
            <a:off x="14544600" y="9503401"/>
            <a:ext cx="91059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ko-KR" altLang="en-US" sz="1800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한국은행</a:t>
            </a:r>
            <a:r>
              <a:rPr lang="en-US" sz="1800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금융감독원</a:t>
            </a:r>
            <a:r>
              <a:rPr lang="en-US" sz="1800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제공</a:t>
            </a:r>
            <a:r>
              <a:rPr lang="en-US" sz="1800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</a:t>
            </a:r>
            <a:r>
              <a:rPr lang="en-US" sz="1800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배포</a:t>
            </a:r>
          </a:p>
          <a:p>
            <a:pPr lvl="0" algn="l">
              <a:lnSpc>
                <a:spcPct val="104580"/>
              </a:lnSpc>
            </a:pPr>
            <a:endParaRPr lang="ko-KR" altLang="en-US" sz="1800" dirty="0">
              <a:solidFill>
                <a:schemeClr val="tx1">
                  <a:alpha val="85098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7" name="TextBox 10">
            <a:extLst>
              <a:ext uri="{FF2B5EF4-FFF2-40B4-BE49-F238E27FC236}">
                <a16:creationId xmlns:a16="http://schemas.microsoft.com/office/drawing/2014/main" id="{A085A647-7903-319C-AE63-4D05E08D01BA}"/>
              </a:ext>
            </a:extLst>
          </p:cNvPr>
          <p:cNvSpPr txBox="1"/>
          <p:nvPr/>
        </p:nvSpPr>
        <p:spPr>
          <a:xfrm>
            <a:off x="976884" y="4425950"/>
            <a:ext cx="8191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1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금융의</a:t>
            </a:r>
            <a:r>
              <a:rPr lang="en-US" sz="4500" b="1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4500" b="1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진입장벽과</a:t>
            </a:r>
            <a:r>
              <a:rPr lang="en-US" sz="4500" b="1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4500" b="1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낮은</a:t>
            </a:r>
            <a:r>
              <a:rPr lang="en-US" sz="4500" b="1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4500" b="1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</a:t>
            </a:r>
            <a:r>
              <a:rPr lang="en-US" sz="4500" b="1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4500" b="1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이해도</a:t>
            </a: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id="{F0244CC5-4832-4640-B159-AD5D7530698C}"/>
              </a:ext>
            </a:extLst>
          </p:cNvPr>
          <p:cNvSpPr txBox="1"/>
          <p:nvPr/>
        </p:nvSpPr>
        <p:spPr>
          <a:xfrm>
            <a:off x="3959424" y="2186654"/>
            <a:ext cx="32766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600" b="1" i="1" u="none" strike="noStrike" spc="-200" dirty="0">
                <a:solidFill>
                  <a:schemeClr val="bg1">
                    <a:lumMod val="65000"/>
                    <a:alpha val="65882"/>
                  </a:schemeClr>
                </a:solidFill>
                <a:latin typeface="Myanmar Text" panose="020B0502040204020203" pitchFamily="34" charset="0"/>
                <a:ea typeface="Microsoft YaHei UI" panose="020B0503020204020204" pitchFamily="34" charset="-122"/>
                <a:cs typeface="Myanmar Text" panose="020B0502040204020203" pitchFamily="34" charset="0"/>
              </a:rPr>
              <a:t>01</a:t>
            </a:r>
          </a:p>
        </p:txBody>
      </p:sp>
      <p:sp>
        <p:nvSpPr>
          <p:cNvPr id="79" name="TextBox 12">
            <a:extLst>
              <a:ext uri="{FF2B5EF4-FFF2-40B4-BE49-F238E27FC236}">
                <a16:creationId xmlns:a16="http://schemas.microsoft.com/office/drawing/2014/main" id="{B212DB56-6E35-5164-18C1-2E9BD54C7F42}"/>
              </a:ext>
            </a:extLst>
          </p:cNvPr>
          <p:cNvSpPr txBox="1"/>
          <p:nvPr/>
        </p:nvSpPr>
        <p:spPr>
          <a:xfrm>
            <a:off x="976884" y="5655573"/>
            <a:ext cx="8128000" cy="378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금융의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본질적인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특성상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전문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용어와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복잡한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계산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방법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등이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진입장벽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형성하고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있습니다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다수의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국민이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복리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계산에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취약하며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분산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투자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개념에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대한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이해도도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낮은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편입니다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소비자가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상품을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충분히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이해하지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못하고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계약에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참여하는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경우에는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소비자에게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불공정한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상황으로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인식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되기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쉽습니다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특히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우리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국민의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보험상품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관련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이해도가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낮아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이러한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불완전판매에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대한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리스크가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커지고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있습니다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lvl="0" algn="l">
              <a:lnSpc>
                <a:spcPct val="112050"/>
              </a:lnSpc>
            </a:pPr>
            <a:endParaRPr lang="en-US" sz="2200" b="0" i="0" u="none" strike="noStrike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l">
              <a:lnSpc>
                <a:spcPct val="112050"/>
              </a:lnSpc>
            </a:pP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현재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금융상품을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이용하고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있는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소비자들도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펀드와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같은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상품을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어렵게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느끼며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단순하고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이해하기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쉬운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상품을</a:t>
            </a:r>
            <a:r>
              <a:rPr lang="en-US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선호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하는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경향이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있습니다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운용보고서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등의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제공이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도움이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되지만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방대한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양과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어려운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용어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사용으로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인해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많은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소비자가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접근하는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어려움을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겪고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있습니다</a:t>
            </a:r>
            <a:r>
              <a:rPr 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80" name="TextBox 13">
            <a:extLst>
              <a:ext uri="{FF2B5EF4-FFF2-40B4-BE49-F238E27FC236}">
                <a16:creationId xmlns:a16="http://schemas.microsoft.com/office/drawing/2014/main" id="{C4DEA546-CEBF-92F1-00EA-8199CDF99732}"/>
              </a:ext>
            </a:extLst>
          </p:cNvPr>
          <p:cNvSpPr txBox="1"/>
          <p:nvPr/>
        </p:nvSpPr>
        <p:spPr>
          <a:xfrm>
            <a:off x="3275348" y="3203183"/>
            <a:ext cx="33909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6500" b="1" i="0" u="none" strike="noStrike" spc="-600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문제상황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E1427F-0373-19D0-7112-804F739C9D5A}"/>
              </a:ext>
            </a:extLst>
          </p:cNvPr>
          <p:cNvCxnSpPr/>
          <p:nvPr/>
        </p:nvCxnSpPr>
        <p:spPr>
          <a:xfrm>
            <a:off x="9396028" y="2551212"/>
            <a:ext cx="0" cy="708024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97654-693A-B28C-997D-C471495A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577CE26-0AB0-F00B-357C-CECCA8CC938C}"/>
              </a:ext>
            </a:extLst>
          </p:cNvPr>
          <p:cNvSpPr txBox="1"/>
          <p:nvPr/>
        </p:nvSpPr>
        <p:spPr>
          <a:xfrm>
            <a:off x="12384360" y="336967"/>
            <a:ext cx="59036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소개</a:t>
            </a:r>
          </a:p>
        </p:txBody>
      </p:sp>
      <p:graphicFrame>
        <p:nvGraphicFramePr>
          <p:cNvPr id="87" name="차트 86">
            <a:extLst>
              <a:ext uri="{FF2B5EF4-FFF2-40B4-BE49-F238E27FC236}">
                <a16:creationId xmlns:a16="http://schemas.microsoft.com/office/drawing/2014/main" id="{D97D3FD1-CFC1-4700-515A-61862E04D0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477354"/>
              </p:ext>
            </p:extLst>
          </p:nvPr>
        </p:nvGraphicFramePr>
        <p:xfrm>
          <a:off x="-649088" y="1975148"/>
          <a:ext cx="10510824" cy="7750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8" name="TextBox 10">
            <a:extLst>
              <a:ext uri="{FF2B5EF4-FFF2-40B4-BE49-F238E27FC236}">
                <a16:creationId xmlns:a16="http://schemas.microsoft.com/office/drawing/2014/main" id="{0C114B6C-1825-2E91-62EF-29AC4DE46E24}"/>
              </a:ext>
            </a:extLst>
          </p:cNvPr>
          <p:cNvSpPr txBox="1"/>
          <p:nvPr/>
        </p:nvSpPr>
        <p:spPr>
          <a:xfrm>
            <a:off x="9180004" y="4219313"/>
            <a:ext cx="8750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1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빠르게</a:t>
            </a:r>
            <a:r>
              <a:rPr lang="en-US" sz="4500" b="1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4500" b="1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변하는</a:t>
            </a:r>
            <a:r>
              <a:rPr lang="en-US" sz="4500" b="1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4500" b="1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제도와</a:t>
            </a:r>
            <a:r>
              <a:rPr lang="en-US" sz="4500" b="1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4500" b="1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소비자</a:t>
            </a:r>
            <a:r>
              <a:rPr lang="en-US" sz="4500" b="1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4500" b="1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이해</a:t>
            </a:r>
            <a:r>
              <a:rPr lang="en-US" sz="4500" b="1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4500" b="1" i="0" u="none" strike="noStrike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수준</a:t>
            </a:r>
          </a:p>
        </p:txBody>
      </p:sp>
      <p:sp>
        <p:nvSpPr>
          <p:cNvPr id="89" name="TextBox 11">
            <a:extLst>
              <a:ext uri="{FF2B5EF4-FFF2-40B4-BE49-F238E27FC236}">
                <a16:creationId xmlns:a16="http://schemas.microsoft.com/office/drawing/2014/main" id="{29EDC60A-22D7-FB79-CF8C-000E832736B3}"/>
              </a:ext>
            </a:extLst>
          </p:cNvPr>
          <p:cNvSpPr txBox="1"/>
          <p:nvPr/>
        </p:nvSpPr>
        <p:spPr>
          <a:xfrm>
            <a:off x="9180004" y="5299603"/>
            <a:ext cx="8750300" cy="38894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alt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기업 간 경쟁이 심화됨에 따라 </a:t>
            </a:r>
            <a:r>
              <a:rPr lang="ko-KR" altLang="en-US" sz="24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금융상품은 더욱 복잡</a:t>
            </a:r>
            <a:r>
              <a:rPr lang="ko-KR" alt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해지고 소비자가 쉽게 이해하고 비교하지 못하게 되는 경향이 있습니다</a:t>
            </a:r>
            <a:r>
              <a:rPr lang="en-US" alt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동시에 금융 규제와 법안 등 </a:t>
            </a:r>
            <a:r>
              <a:rPr lang="ko-KR" altLang="en-US" sz="24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사회제도는 빠르게 변화</a:t>
            </a:r>
            <a:r>
              <a:rPr lang="ko-KR" alt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하고 있어 소비자가 이를 따라가는 것이 쉽지 않습니다</a:t>
            </a:r>
            <a:r>
              <a:rPr lang="en-US" alt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 </a:t>
            </a:r>
          </a:p>
          <a:p>
            <a:pPr lvl="0" algn="l">
              <a:lnSpc>
                <a:spcPct val="112050"/>
              </a:lnSpc>
            </a:pP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l">
              <a:lnSpc>
                <a:spcPct val="112050"/>
              </a:lnSpc>
            </a:pPr>
            <a:r>
              <a:rPr lang="ko-KR" alt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일례로 금융소비자보호법에 대한 </a:t>
            </a:r>
            <a:r>
              <a:rPr lang="ko-KR" altLang="en-US" sz="24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이해가 낮을수록</a:t>
            </a:r>
            <a:r>
              <a:rPr lang="en-US" altLang="ko-KR" sz="24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관련 법안에 부정적 인식</a:t>
            </a:r>
            <a:r>
              <a:rPr lang="ko-KR" alt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가지게 됩니다</a:t>
            </a:r>
            <a:r>
              <a:rPr lang="en-US" alt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구체적 이유를 살펴보면 금융소비자로서 보호받고 있지 않다고 느끼거나 법의 내용을 잘 모른다는 답변이 많았는데</a:t>
            </a:r>
            <a:r>
              <a:rPr lang="en-US" alt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자신에게 직접 도움이 되거나 필요하다는 인지를 하지 못하는 것과 관련 있는 모습을 보입니다</a:t>
            </a:r>
            <a:r>
              <a:rPr lang="en-US" altLang="ko-KR" sz="2200" b="0" i="0" u="none" strike="noStrike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sz="2200" b="0" i="0" u="none" strike="noStrike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0" name="TextBox 12">
            <a:extLst>
              <a:ext uri="{FF2B5EF4-FFF2-40B4-BE49-F238E27FC236}">
                <a16:creationId xmlns:a16="http://schemas.microsoft.com/office/drawing/2014/main" id="{D115A102-A34C-9A1D-C98B-F6E0D941EB3F}"/>
              </a:ext>
            </a:extLst>
          </p:cNvPr>
          <p:cNvSpPr txBox="1"/>
          <p:nvPr/>
        </p:nvSpPr>
        <p:spPr>
          <a:xfrm>
            <a:off x="1079104" y="9898218"/>
            <a:ext cx="6070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ko-KR" sz="1800" b="0" i="0" u="none" strike="noStrike" dirty="0" err="1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나이스</a:t>
            </a:r>
            <a:r>
              <a:rPr lang="en-US" sz="1800" b="0" i="0" u="none" strike="noStrike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 dirty="0" err="1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금융이슈리포트</a:t>
            </a:r>
            <a:r>
              <a:rPr lang="en-US" sz="1800" b="0" i="0" u="none" strike="noStrike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sz="1800" b="0" i="0" u="none" strike="noStrike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</a:t>
            </a:r>
            <a:r>
              <a:rPr lang="en-US" sz="1800" b="0" i="0" u="none" strike="noStrike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15</a:t>
            </a:r>
            <a:r>
              <a:rPr lang="ko-KR" sz="1800" b="0" i="0" u="none" strike="noStrike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</a:t>
            </a:r>
            <a:r>
              <a:rPr lang="en-US" sz="1800" b="0" i="0" u="none" strike="noStrike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금융시장</a:t>
            </a:r>
            <a:r>
              <a:rPr lang="en-US" sz="1800" b="0" i="0" u="none" strike="noStrike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기획조사</a:t>
            </a:r>
            <a:r>
              <a:rPr lang="en-US" sz="1800" b="0" i="0" u="none" strike="noStrike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800" b="0" i="0" u="none" strike="noStrike" dirty="0">
                <a:solidFill>
                  <a:schemeClr val="tx1">
                    <a:alpha val="85098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</a:t>
            </a:r>
          </a:p>
        </p:txBody>
      </p:sp>
      <p:sp>
        <p:nvSpPr>
          <p:cNvPr id="91" name="TextBox 13">
            <a:extLst>
              <a:ext uri="{FF2B5EF4-FFF2-40B4-BE49-F238E27FC236}">
                <a16:creationId xmlns:a16="http://schemas.microsoft.com/office/drawing/2014/main" id="{7C5E87A6-428A-DB43-56EA-A1D585637857}"/>
              </a:ext>
            </a:extLst>
          </p:cNvPr>
          <p:cNvSpPr txBox="1"/>
          <p:nvPr/>
        </p:nvSpPr>
        <p:spPr>
          <a:xfrm>
            <a:off x="10800184" y="2001873"/>
            <a:ext cx="2374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600" b="1" i="1" u="none" strike="noStrike" spc="-300" dirty="0">
                <a:solidFill>
                  <a:schemeClr val="bg1">
                    <a:lumMod val="65000"/>
                    <a:alpha val="65882"/>
                  </a:schemeClr>
                </a:solidFill>
                <a:latin typeface="Myanmar Text" panose="020B0502040204020203" pitchFamily="34" charset="0"/>
                <a:ea typeface="Microsoft YaHei UI" panose="020B0503020204020204" pitchFamily="34" charset="-122"/>
                <a:cs typeface="Myanmar Text" panose="020B0502040204020203" pitchFamily="34" charset="0"/>
              </a:rPr>
              <a:t>02</a:t>
            </a:r>
          </a:p>
        </p:txBody>
      </p:sp>
      <p:sp>
        <p:nvSpPr>
          <p:cNvPr id="92" name="TextBox 14">
            <a:extLst>
              <a:ext uri="{FF2B5EF4-FFF2-40B4-BE49-F238E27FC236}">
                <a16:creationId xmlns:a16="http://schemas.microsoft.com/office/drawing/2014/main" id="{32B30E21-46A2-9610-B439-5342F25DDBDB}"/>
              </a:ext>
            </a:extLst>
          </p:cNvPr>
          <p:cNvSpPr txBox="1"/>
          <p:nvPr/>
        </p:nvSpPr>
        <p:spPr>
          <a:xfrm>
            <a:off x="12564380" y="3038784"/>
            <a:ext cx="3162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6500" b="1" i="0" u="none" strike="noStrike" spc="-6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문제상황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1B74F87-86BF-156D-B0F0-C908FA67AA54}"/>
              </a:ext>
            </a:extLst>
          </p:cNvPr>
          <p:cNvCxnSpPr/>
          <p:nvPr/>
        </p:nvCxnSpPr>
        <p:spPr>
          <a:xfrm>
            <a:off x="8783960" y="2659224"/>
            <a:ext cx="0" cy="708024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73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CD17B-0706-26D1-18EB-702A9A59A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FCEB88A-D166-FF92-D352-8661E913FBA4}"/>
              </a:ext>
            </a:extLst>
          </p:cNvPr>
          <p:cNvSpPr txBox="1"/>
          <p:nvPr/>
        </p:nvSpPr>
        <p:spPr>
          <a:xfrm>
            <a:off x="12384360" y="336967"/>
            <a:ext cx="59036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소개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72B750F-0D27-BE99-E4B8-C411610C6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8153400"/>
            <a:ext cx="1943100" cy="2133600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59BDC3E3-67E6-1627-C264-59EA5D463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8166100"/>
            <a:ext cx="2133600" cy="212090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3BB51AC-873A-59B1-2D5B-50628AEF4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700" y="8153400"/>
            <a:ext cx="1803400" cy="2133600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9742F0DB-AC69-C26B-9892-99149C3A0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200" y="8153400"/>
            <a:ext cx="2108200" cy="2133600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3DCCCB62-DA38-32B7-0365-5A52E4721B84}"/>
              </a:ext>
            </a:extLst>
          </p:cNvPr>
          <p:cNvSpPr txBox="1"/>
          <p:nvPr/>
        </p:nvSpPr>
        <p:spPr>
          <a:xfrm>
            <a:off x="3124200" y="4508500"/>
            <a:ext cx="124460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누구나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누릴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있는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함께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만들어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Dream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은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</a:t>
            </a:r>
            <a:r>
              <a:rPr lang="en-US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이해력을</a:t>
            </a:r>
            <a:r>
              <a:rPr lang="en-US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높이고</a:t>
            </a:r>
            <a:r>
              <a:rPr lang="en-US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</a:t>
            </a:r>
            <a:r>
              <a:rPr lang="en-US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웰빙을</a:t>
            </a:r>
            <a:r>
              <a:rPr lang="en-US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개선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하는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중점을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둡니다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기존의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교육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방식에서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나아가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사용자가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언제든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접근할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있는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형태의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서비스로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상식이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필요할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때마다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필요한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부분을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확인하므로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더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큰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효과를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기대할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있습니다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특히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상품을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선택함에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있어서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객관적</a:t>
            </a:r>
            <a:r>
              <a:rPr lang="en-US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지표와</a:t>
            </a:r>
            <a:r>
              <a:rPr lang="en-US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쉬운</a:t>
            </a:r>
            <a:r>
              <a:rPr lang="en-US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설명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으로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사용자가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스스로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판단할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있도록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돕습니다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이를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통해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</a:t>
            </a:r>
            <a:r>
              <a:rPr lang="en-US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400" b="0" i="0" u="none" strike="noStrike" spc="200" dirty="0">
                <a:solidFill>
                  <a:srgbClr val="3E694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포용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측면에서도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핵심적인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가치를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제공하고자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합니다</a:t>
            </a:r>
            <a:r>
              <a:rPr lang="en-US" sz="2400" b="0" i="0" u="none" strike="noStrike" spc="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A8966F54-5D67-BD78-8FC4-706ADB188A8D}"/>
              </a:ext>
            </a:extLst>
          </p:cNvPr>
          <p:cNvSpPr txBox="1"/>
          <p:nvPr/>
        </p:nvSpPr>
        <p:spPr>
          <a:xfrm>
            <a:off x="3599384" y="3111500"/>
            <a:ext cx="3848179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8000" b="0" i="0" u="none" strike="noStrike" dirty="0" err="1">
                <a:solidFill>
                  <a:srgbClr val="4B6874"/>
                </a:solidFill>
                <a:ea typeface="Pretendard ExtraBold"/>
              </a:rPr>
              <a:t>누누드림</a:t>
            </a:r>
            <a:r>
              <a:rPr lang="en-US" sz="8000" b="0" i="0" u="none" strike="noStrike" dirty="0">
                <a:solidFill>
                  <a:srgbClr val="4B6874"/>
                </a:solidFill>
                <a:latin typeface="Pretendard ExtraBold"/>
              </a:rPr>
              <a:t>.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98D3E272-D215-4004-55DB-CD5A989F3D85}"/>
              </a:ext>
            </a:extLst>
          </p:cNvPr>
          <p:cNvSpPr txBox="1"/>
          <p:nvPr/>
        </p:nvSpPr>
        <p:spPr>
          <a:xfrm>
            <a:off x="9182100" y="3048000"/>
            <a:ext cx="4419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4B6874"/>
                </a:solidFill>
                <a:latin typeface="Pretendard ExtraBold"/>
              </a:rPr>
              <a:t>NUNU Dream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2AC8C49D-3EF9-23B8-25E0-2B8480DE0FAA}"/>
              </a:ext>
            </a:extLst>
          </p:cNvPr>
          <p:cNvSpPr txBox="1"/>
          <p:nvPr/>
        </p:nvSpPr>
        <p:spPr>
          <a:xfrm>
            <a:off x="7454900" y="3797300"/>
            <a:ext cx="7416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누구나</a:t>
            </a:r>
            <a:r>
              <a:rPr lang="en-US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필요한</a:t>
            </a:r>
            <a:r>
              <a:rPr lang="en-US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금융을</a:t>
            </a:r>
            <a:r>
              <a:rPr lang="en-US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올바르게</a:t>
            </a:r>
            <a:r>
              <a:rPr lang="en-US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누릴</a:t>
            </a:r>
            <a:r>
              <a:rPr lang="en-US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</a:t>
            </a:r>
            <a:r>
              <a:rPr lang="en-US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있도록</a:t>
            </a:r>
            <a:r>
              <a:rPr lang="en-US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함께</a:t>
            </a:r>
            <a:r>
              <a:rPr lang="en-US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만들어가는</a:t>
            </a:r>
            <a:r>
              <a:rPr lang="en-US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2100" b="0" i="0" u="none" strike="noStrike" dirty="0">
                <a:solidFill>
                  <a:srgbClr val="4B68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6496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5C4F6-258B-4850-99D3-02F9E955C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680DA8-3A1D-07AB-6031-A94AB5B7F2E7}"/>
              </a:ext>
            </a:extLst>
          </p:cNvPr>
          <p:cNvSpPr txBox="1"/>
          <p:nvPr/>
        </p:nvSpPr>
        <p:spPr>
          <a:xfrm>
            <a:off x="12384360" y="336967"/>
            <a:ext cx="59036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소개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93A5E23D-219D-FE90-50C6-8E29C6CCEC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3855838" y="4685137"/>
            <a:ext cx="3505200" cy="4546600"/>
          </a:xfrm>
          <a:prstGeom prst="rect">
            <a:avLst/>
          </a:prstGeom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5DC67D65-9DCC-8392-4F71-19AF5FFB79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10845938" y="4685137"/>
            <a:ext cx="3505200" cy="4546600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91BB17ED-3635-EA23-7265-D4FAD4AB13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683638" y="4685137"/>
            <a:ext cx="3670300" cy="4546600"/>
          </a:xfrm>
          <a:prstGeom prst="rect">
            <a:avLst/>
          </a:prstGeom>
        </p:spPr>
      </p:pic>
      <p:pic>
        <p:nvPicPr>
          <p:cNvPr id="43" name="Picture 5">
            <a:extLst>
              <a:ext uri="{FF2B5EF4-FFF2-40B4-BE49-F238E27FC236}">
                <a16:creationId xmlns:a16="http://schemas.microsoft.com/office/drawing/2014/main" id="{0C1B0AE2-45AB-DA79-0446-71486C74012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4584838" y="4685137"/>
            <a:ext cx="3619500" cy="4546600"/>
          </a:xfrm>
          <a:prstGeom prst="rect">
            <a:avLst/>
          </a:prstGeom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91866317-17B3-1E68-AF26-6CC2F1A53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538" y="4685137"/>
            <a:ext cx="3670300" cy="4546600"/>
          </a:xfrm>
          <a:prstGeom prst="rect">
            <a:avLst/>
          </a:prstGeom>
        </p:spPr>
      </p:pic>
      <p:pic>
        <p:nvPicPr>
          <p:cNvPr id="45" name="Picture 11">
            <a:extLst>
              <a:ext uri="{FF2B5EF4-FFF2-40B4-BE49-F238E27FC236}">
                <a16:creationId xmlns:a16="http://schemas.microsoft.com/office/drawing/2014/main" id="{7F8D2461-E20D-CA7C-C240-6AC9F6C16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738" y="5078837"/>
            <a:ext cx="1143000" cy="1143000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314E2E33-81AB-D938-80A7-535B99A17D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138" y="5078837"/>
            <a:ext cx="1143000" cy="1143000"/>
          </a:xfrm>
          <a:prstGeom prst="rect">
            <a:avLst/>
          </a:prstGeom>
        </p:spPr>
      </p:pic>
      <p:pic>
        <p:nvPicPr>
          <p:cNvPr id="47" name="Picture 13">
            <a:extLst>
              <a:ext uri="{FF2B5EF4-FFF2-40B4-BE49-F238E27FC236}">
                <a16:creationId xmlns:a16="http://schemas.microsoft.com/office/drawing/2014/main" id="{878DECA1-8B50-D1C7-38E8-D8576E14C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2638" y="5129637"/>
            <a:ext cx="1028700" cy="1028700"/>
          </a:xfrm>
          <a:prstGeom prst="rect">
            <a:avLst/>
          </a:prstGeom>
        </p:spPr>
      </p:pic>
      <p:pic>
        <p:nvPicPr>
          <p:cNvPr id="48" name="Picture 14">
            <a:extLst>
              <a:ext uri="{FF2B5EF4-FFF2-40B4-BE49-F238E27FC236}">
                <a16:creationId xmlns:a16="http://schemas.microsoft.com/office/drawing/2014/main" id="{76241640-50F5-1360-B805-50F60F0A89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743338" y="6704437"/>
            <a:ext cx="1104900" cy="12700"/>
          </a:xfrm>
          <a:prstGeom prst="rect">
            <a:avLst/>
          </a:prstGeom>
        </p:spPr>
      </p:pic>
      <p:pic>
        <p:nvPicPr>
          <p:cNvPr id="49" name="Picture 15">
            <a:extLst>
              <a:ext uri="{FF2B5EF4-FFF2-40B4-BE49-F238E27FC236}">
                <a16:creationId xmlns:a16="http://schemas.microsoft.com/office/drawing/2014/main" id="{4931C50B-B8EE-86C8-2F82-4863B4D4DB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5854838" y="6704437"/>
            <a:ext cx="1104900" cy="12700"/>
          </a:xfrm>
          <a:prstGeom prst="rect">
            <a:avLst/>
          </a:prstGeom>
        </p:spPr>
      </p:pic>
      <p:pic>
        <p:nvPicPr>
          <p:cNvPr id="50" name="Picture 16">
            <a:extLst>
              <a:ext uri="{FF2B5EF4-FFF2-40B4-BE49-F238E27FC236}">
                <a16:creationId xmlns:a16="http://schemas.microsoft.com/office/drawing/2014/main" id="{8C241232-2EE1-4622-AAEB-EFA68C7A75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8966338" y="6704437"/>
            <a:ext cx="1104900" cy="12700"/>
          </a:xfrm>
          <a:prstGeom prst="rect">
            <a:avLst/>
          </a:prstGeom>
        </p:spPr>
      </p:pic>
      <p:pic>
        <p:nvPicPr>
          <p:cNvPr id="51" name="Picture 17">
            <a:extLst>
              <a:ext uri="{FF2B5EF4-FFF2-40B4-BE49-F238E27FC236}">
                <a16:creationId xmlns:a16="http://schemas.microsoft.com/office/drawing/2014/main" id="{422D95B1-C5CE-6351-612B-61BA6F3230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2077838" y="6704437"/>
            <a:ext cx="1104900" cy="12700"/>
          </a:xfrm>
          <a:prstGeom prst="rect">
            <a:avLst/>
          </a:prstGeom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97B65A98-FDF8-D9B5-8059-F738765869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5189338" y="6704437"/>
            <a:ext cx="1104900" cy="12700"/>
          </a:xfrm>
          <a:prstGeom prst="rect">
            <a:avLst/>
          </a:prstGeom>
        </p:spPr>
      </p:pic>
      <p:pic>
        <p:nvPicPr>
          <p:cNvPr id="53" name="Picture 19">
            <a:extLst>
              <a:ext uri="{FF2B5EF4-FFF2-40B4-BE49-F238E27FC236}">
                <a16:creationId xmlns:a16="http://schemas.microsoft.com/office/drawing/2014/main" id="{B2FBC0D4-A02A-59CB-CF82-5D5C466ABF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38538" y="4964537"/>
            <a:ext cx="1358900" cy="1358900"/>
          </a:xfrm>
          <a:prstGeom prst="rect">
            <a:avLst/>
          </a:prstGeom>
        </p:spPr>
      </p:pic>
      <p:pic>
        <p:nvPicPr>
          <p:cNvPr id="54" name="Picture 21">
            <a:extLst>
              <a:ext uri="{FF2B5EF4-FFF2-40B4-BE49-F238E27FC236}">
                <a16:creationId xmlns:a16="http://schemas.microsoft.com/office/drawing/2014/main" id="{32C77657-D2CD-9302-14BF-9BF6B5F6B0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10996" y="5015337"/>
            <a:ext cx="1206500" cy="1206500"/>
          </a:xfrm>
          <a:prstGeom prst="rect">
            <a:avLst/>
          </a:prstGeom>
        </p:spPr>
      </p:pic>
      <p:sp>
        <p:nvSpPr>
          <p:cNvPr id="55" name="TextBox 22">
            <a:extLst>
              <a:ext uri="{FF2B5EF4-FFF2-40B4-BE49-F238E27FC236}">
                <a16:creationId xmlns:a16="http://schemas.microsoft.com/office/drawing/2014/main" id="{CC71D9DF-CB28-0F07-CB07-15DFA2E4B451}"/>
              </a:ext>
            </a:extLst>
          </p:cNvPr>
          <p:cNvSpPr txBox="1"/>
          <p:nvPr/>
        </p:nvSpPr>
        <p:spPr>
          <a:xfrm>
            <a:off x="2171838" y="6958437"/>
            <a:ext cx="22225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제공한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소득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수준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투자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성향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재정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목표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등의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데이터를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바탕으로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최적의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상품을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추천합니다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1DCCC021-A69C-8BB5-D824-762A1F765C19}"/>
              </a:ext>
            </a:extLst>
          </p:cNvPr>
          <p:cNvSpPr txBox="1"/>
          <p:nvPr/>
        </p:nvSpPr>
        <p:spPr>
          <a:xfrm>
            <a:off x="5308738" y="6958437"/>
            <a:ext cx="22225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최종적으로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도달하고자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재정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목표에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맞춰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중간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목표를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설정하고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이를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위한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실천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가이드라인을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제공합니다</a:t>
            </a:r>
            <a:r>
              <a:rPr lang="en-US" sz="1900" b="0" i="0" u="none" strike="noStrike" dirty="0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7" name="TextBox 24">
            <a:extLst>
              <a:ext uri="{FF2B5EF4-FFF2-40B4-BE49-F238E27FC236}">
                <a16:creationId xmlns:a16="http://schemas.microsoft.com/office/drawing/2014/main" id="{4FE1D7B6-FBDF-D2BA-9F5D-DF5AC05A926B}"/>
              </a:ext>
            </a:extLst>
          </p:cNvPr>
          <p:cNvSpPr txBox="1"/>
          <p:nvPr/>
        </p:nvSpPr>
        <p:spPr>
          <a:xfrm>
            <a:off x="8432938" y="6958437"/>
            <a:ext cx="22225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최소한의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정보로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빠르고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긍정적인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경험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(UX)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제공하며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수준에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맞춘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맞춤형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정보를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제공합니다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FC547C19-1E41-A314-EEE9-22DFA147452E}"/>
              </a:ext>
            </a:extLst>
          </p:cNvPr>
          <p:cNvSpPr txBox="1"/>
          <p:nvPr/>
        </p:nvSpPr>
        <p:spPr>
          <a:xfrm>
            <a:off x="11519038" y="6958437"/>
            <a:ext cx="22225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연령대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디지털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역량에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따라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차별화된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교육과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접근성을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제공하며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금융문해력을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향상시킵니다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900" b="0" i="0" u="none" strike="noStrike">
              <a:solidFill>
                <a:srgbClr val="FFFFFF">
                  <a:alpha val="85098"/>
                </a:srgb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9" name="TextBox 26">
            <a:extLst>
              <a:ext uri="{FF2B5EF4-FFF2-40B4-BE49-F238E27FC236}">
                <a16:creationId xmlns:a16="http://schemas.microsoft.com/office/drawing/2014/main" id="{E2509BD1-0E2D-316E-FFA3-F69551566DE7}"/>
              </a:ext>
            </a:extLst>
          </p:cNvPr>
          <p:cNvSpPr txBox="1"/>
          <p:nvPr/>
        </p:nvSpPr>
        <p:spPr>
          <a:xfrm>
            <a:off x="14528938" y="6958437"/>
            <a:ext cx="22225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정부가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보유한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신뢰할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있는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공공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데이터와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플랫폼의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추천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엔진을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연동한다면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추천의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정확도와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품질을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더욱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높일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있습니다</a:t>
            </a:r>
            <a:r>
              <a:rPr lang="en-US" sz="1900" b="0" i="0" u="none" strike="noStrike">
                <a:solidFill>
                  <a:srgbClr val="FFFFFF">
                    <a:alpha val="85098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F201FB1B-E664-94D7-0260-5835DA3FC9CF}"/>
              </a:ext>
            </a:extLst>
          </p:cNvPr>
          <p:cNvSpPr txBox="1"/>
          <p:nvPr/>
        </p:nvSpPr>
        <p:spPr>
          <a:xfrm>
            <a:off x="5397638" y="6171037"/>
            <a:ext cx="2082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ExtraBold"/>
              </a:rPr>
              <a:t>가이드라인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ExtraBold"/>
              </a:rPr>
              <a:t>제공</a:t>
            </a:r>
          </a:p>
        </p:txBody>
      </p:sp>
      <p:sp>
        <p:nvSpPr>
          <p:cNvPr id="62" name="TextBox 29">
            <a:extLst>
              <a:ext uri="{FF2B5EF4-FFF2-40B4-BE49-F238E27FC236}">
                <a16:creationId xmlns:a16="http://schemas.microsoft.com/office/drawing/2014/main" id="{C57ECB78-95D9-5BDC-4CDD-FF7F94353774}"/>
              </a:ext>
            </a:extLst>
          </p:cNvPr>
          <p:cNvSpPr txBox="1"/>
          <p:nvPr/>
        </p:nvSpPr>
        <p:spPr>
          <a:xfrm>
            <a:off x="9017138" y="6171037"/>
            <a:ext cx="1231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ExtraBold"/>
              </a:rPr>
              <a:t>UI / UX</a:t>
            </a:r>
          </a:p>
        </p:txBody>
      </p:sp>
      <p:sp>
        <p:nvSpPr>
          <p:cNvPr id="63" name="TextBox 30">
            <a:extLst>
              <a:ext uri="{FF2B5EF4-FFF2-40B4-BE49-F238E27FC236}">
                <a16:creationId xmlns:a16="http://schemas.microsoft.com/office/drawing/2014/main" id="{718BBCDC-F267-750F-E3C6-3E00A40A16F9}"/>
              </a:ext>
            </a:extLst>
          </p:cNvPr>
          <p:cNvSpPr txBox="1"/>
          <p:nvPr/>
        </p:nvSpPr>
        <p:spPr>
          <a:xfrm>
            <a:off x="11620638" y="6171037"/>
            <a:ext cx="195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ExtraBold"/>
              </a:rPr>
              <a:t>맞춤형</a:t>
            </a:r>
            <a:r>
              <a:rPr lang="en-US" sz="25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ExtraBold"/>
              </a:rPr>
              <a:t>정보</a:t>
            </a:r>
          </a:p>
        </p:txBody>
      </p:sp>
      <p:sp>
        <p:nvSpPr>
          <p:cNvPr id="64" name="TextBox 31">
            <a:extLst>
              <a:ext uri="{FF2B5EF4-FFF2-40B4-BE49-F238E27FC236}">
                <a16:creationId xmlns:a16="http://schemas.microsoft.com/office/drawing/2014/main" id="{31F23D86-A8C5-8AEE-B034-EB8ACDDB2E6D}"/>
              </a:ext>
            </a:extLst>
          </p:cNvPr>
          <p:cNvSpPr txBox="1"/>
          <p:nvPr/>
        </p:nvSpPr>
        <p:spPr>
          <a:xfrm>
            <a:off x="14909938" y="6171037"/>
            <a:ext cx="173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ExtraBold"/>
              </a:rPr>
              <a:t>국민편익강화</a:t>
            </a:r>
          </a:p>
        </p:txBody>
      </p:sp>
      <p:sp>
        <p:nvSpPr>
          <p:cNvPr id="65" name="TextBox 32">
            <a:extLst>
              <a:ext uri="{FF2B5EF4-FFF2-40B4-BE49-F238E27FC236}">
                <a16:creationId xmlns:a16="http://schemas.microsoft.com/office/drawing/2014/main" id="{60F3D950-EA05-E9A0-ABF6-5CD44F5067CC}"/>
              </a:ext>
            </a:extLst>
          </p:cNvPr>
          <p:cNvSpPr txBox="1"/>
          <p:nvPr/>
        </p:nvSpPr>
        <p:spPr>
          <a:xfrm>
            <a:off x="2292488" y="2703937"/>
            <a:ext cx="1043171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5400" b="0" i="0" u="none" strike="noStrike" dirty="0" err="1">
                <a:solidFill>
                  <a:srgbClr val="1D3337"/>
                </a:solidFill>
                <a:ea typeface="Pretendard ExtraBold"/>
              </a:rPr>
              <a:t>누누드림이</a:t>
            </a:r>
            <a:r>
              <a:rPr lang="en-US" sz="5400" b="0" i="0" u="none" strike="noStrike" dirty="0">
                <a:solidFill>
                  <a:srgbClr val="1D3337"/>
                </a:solidFill>
                <a:latin typeface="Pretendard ExtraBold"/>
              </a:rPr>
              <a:t> </a:t>
            </a:r>
            <a:r>
              <a:rPr lang="ko-KR" sz="5400" b="0" i="0" u="none" strike="noStrike" dirty="0">
                <a:solidFill>
                  <a:srgbClr val="1D3337"/>
                </a:solidFill>
                <a:ea typeface="Pretendard ExtraBold"/>
              </a:rPr>
              <a:t>드리는</a:t>
            </a:r>
            <a:r>
              <a:rPr lang="en-US" sz="5400" b="0" i="0" u="none" strike="noStrike" dirty="0">
                <a:solidFill>
                  <a:srgbClr val="1D3337"/>
                </a:solidFill>
                <a:latin typeface="Pretendard ExtraBold"/>
              </a:rPr>
              <a:t> 5</a:t>
            </a:r>
            <a:r>
              <a:rPr lang="ko-KR" sz="5400" b="0" i="0" u="none" strike="noStrike" dirty="0">
                <a:solidFill>
                  <a:srgbClr val="1D3337"/>
                </a:solidFill>
                <a:ea typeface="Pretendard ExtraBold"/>
              </a:rPr>
              <a:t>가지</a:t>
            </a:r>
            <a:r>
              <a:rPr lang="en-US" sz="5400" b="0" i="0" u="none" strike="noStrike" dirty="0">
                <a:solidFill>
                  <a:srgbClr val="1D3337"/>
                </a:solidFill>
                <a:latin typeface="Pretendard ExtraBold"/>
              </a:rPr>
              <a:t> </a:t>
            </a:r>
            <a:r>
              <a:rPr lang="ko-KR" sz="5400" b="0" i="0" u="none" strike="noStrike" dirty="0">
                <a:solidFill>
                  <a:srgbClr val="1D3337"/>
                </a:solidFill>
                <a:ea typeface="Pretendard ExtraBold"/>
              </a:rPr>
              <a:t>서비스</a:t>
            </a:r>
          </a:p>
        </p:txBody>
      </p:sp>
      <p:sp>
        <p:nvSpPr>
          <p:cNvPr id="66" name="TextBox 33">
            <a:extLst>
              <a:ext uri="{FF2B5EF4-FFF2-40B4-BE49-F238E27FC236}">
                <a16:creationId xmlns:a16="http://schemas.microsoft.com/office/drawing/2014/main" id="{2BC82AA2-2771-89AB-1DE6-57A83B9EC025}"/>
              </a:ext>
            </a:extLst>
          </p:cNvPr>
          <p:cNvSpPr txBox="1"/>
          <p:nvPr/>
        </p:nvSpPr>
        <p:spPr>
          <a:xfrm>
            <a:off x="2292488" y="3566540"/>
            <a:ext cx="843038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072C37"/>
                </a:solidFill>
                <a:ea typeface="Pretendard Light"/>
              </a:rPr>
              <a:t>누구나</a:t>
            </a:r>
            <a:r>
              <a:rPr lang="en-US" sz="2800" b="0" i="0" u="none" strike="noStrike" dirty="0">
                <a:solidFill>
                  <a:srgbClr val="072C37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072C37"/>
                </a:solidFill>
                <a:ea typeface="Pretendard Light"/>
              </a:rPr>
              <a:t>누릴</a:t>
            </a:r>
            <a:r>
              <a:rPr lang="en-US" sz="2800" b="0" i="0" u="none" strike="noStrike" dirty="0">
                <a:solidFill>
                  <a:srgbClr val="072C37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072C37"/>
                </a:solidFill>
                <a:ea typeface="Pretendard Light"/>
              </a:rPr>
              <a:t>수</a:t>
            </a:r>
            <a:r>
              <a:rPr lang="en-US" sz="2800" b="0" i="0" u="none" strike="noStrike" dirty="0">
                <a:solidFill>
                  <a:srgbClr val="072C37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072C37"/>
                </a:solidFill>
                <a:ea typeface="Pretendard Light"/>
              </a:rPr>
              <a:t>있는</a:t>
            </a:r>
            <a:r>
              <a:rPr lang="en-US" sz="2800" b="0" i="0" u="none" strike="noStrike" dirty="0">
                <a:solidFill>
                  <a:srgbClr val="072C37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072C37"/>
                </a:solidFill>
                <a:ea typeface="Pretendard Light"/>
              </a:rPr>
              <a:t>금융</a:t>
            </a:r>
            <a:r>
              <a:rPr lang="en-US" sz="2800" b="0" i="0" u="none" strike="noStrike" dirty="0">
                <a:solidFill>
                  <a:srgbClr val="072C37"/>
                </a:solidFill>
                <a:latin typeface="Pretendard Light"/>
              </a:rPr>
              <a:t>, </a:t>
            </a:r>
            <a:r>
              <a:rPr lang="ko-KR" sz="2800" b="0" i="0" u="none" strike="noStrike" dirty="0">
                <a:solidFill>
                  <a:srgbClr val="072C37"/>
                </a:solidFill>
                <a:ea typeface="Pretendard Light"/>
              </a:rPr>
              <a:t>함께</a:t>
            </a:r>
            <a:r>
              <a:rPr lang="en-US" sz="2800" b="0" i="0" u="none" strike="noStrike" dirty="0">
                <a:solidFill>
                  <a:srgbClr val="072C37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072C37"/>
                </a:solidFill>
                <a:ea typeface="Pretendard Light"/>
              </a:rPr>
              <a:t>만들어</a:t>
            </a:r>
            <a:r>
              <a:rPr lang="en-US" sz="2800" b="0" i="0" u="none" strike="noStrike" dirty="0">
                <a:solidFill>
                  <a:srgbClr val="072C37"/>
                </a:solidFill>
                <a:latin typeface="Pretendard Light"/>
              </a:rPr>
              <a:t>Dream; </a:t>
            </a:r>
            <a:r>
              <a:rPr lang="ko-KR" sz="2800" b="0" i="0" u="none" strike="noStrike" dirty="0" err="1">
                <a:solidFill>
                  <a:srgbClr val="072C37"/>
                </a:solidFill>
                <a:ea typeface="Pretendard Light"/>
              </a:rPr>
              <a:t>누누드림</a:t>
            </a:r>
            <a:endParaRPr lang="ko-KR" sz="2800" b="0" i="0" u="none" strike="noStrike" dirty="0">
              <a:solidFill>
                <a:srgbClr val="072C37"/>
              </a:solidFill>
              <a:ea typeface="Pretendard Light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48B01975-8AAC-8266-39F1-6EDEDF487F76}"/>
              </a:ext>
            </a:extLst>
          </p:cNvPr>
          <p:cNvSpPr txBox="1"/>
          <p:nvPr/>
        </p:nvSpPr>
        <p:spPr>
          <a:xfrm>
            <a:off x="2753889" y="6196437"/>
            <a:ext cx="2082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ea typeface="Pretendard ExtraBold"/>
              </a:rPr>
              <a:t>상품추천</a:t>
            </a:r>
            <a:endParaRPr lang="ko-KR" sz="2500" b="0" i="0" u="none" strike="noStrike" dirty="0">
              <a:solidFill>
                <a:srgbClr val="FFFFFF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4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76E2E-BD5A-7C68-5D87-7916B7238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858A1B-E6A1-FCB9-DD87-19DA4B28EA90}"/>
              </a:ext>
            </a:extLst>
          </p:cNvPr>
          <p:cNvSpPr txBox="1"/>
          <p:nvPr/>
        </p:nvSpPr>
        <p:spPr>
          <a:xfrm>
            <a:off x="12384360" y="331739"/>
            <a:ext cx="557364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설명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5C7F35-F1CD-518C-A485-37FA25B79902}"/>
              </a:ext>
            </a:extLst>
          </p:cNvPr>
          <p:cNvGrpSpPr/>
          <p:nvPr/>
        </p:nvGrpSpPr>
        <p:grpSpPr>
          <a:xfrm>
            <a:off x="787400" y="2730500"/>
            <a:ext cx="16776700" cy="7010400"/>
            <a:chOff x="787400" y="2730500"/>
            <a:chExt cx="16776700" cy="7010400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32BE63C9-8FA2-DB35-EA1C-F23DF5C7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400" y="4813300"/>
              <a:ext cx="16713200" cy="38100"/>
            </a:xfrm>
            <a:prstGeom prst="rect">
              <a:avLst/>
            </a:prstGeom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F4F3FADD-6E5E-F004-B6A7-F63125132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400" y="7327900"/>
              <a:ext cx="16713200" cy="38100"/>
            </a:xfrm>
            <a:prstGeom prst="rect">
              <a:avLst/>
            </a:prstGeom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89296E4F-6B79-AFF8-AD3C-4830D243D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00" y="2730500"/>
              <a:ext cx="4876800" cy="1689100"/>
            </a:xfrm>
            <a:prstGeom prst="rect">
              <a:avLst/>
            </a:prstGeom>
            <a:solidFill>
              <a:srgbClr val="3E6942"/>
            </a:solidFill>
          </p:spPr>
        </p:pic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1CC70B58-A27E-58B6-2E0B-F1A64E51955A}"/>
                </a:ext>
              </a:extLst>
            </p:cNvPr>
            <p:cNvSpPr txBox="1"/>
            <p:nvPr/>
          </p:nvSpPr>
          <p:spPr>
            <a:xfrm>
              <a:off x="1562100" y="3365500"/>
              <a:ext cx="33147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개인화</a:t>
              </a:r>
              <a:r>
                <a:rPr lang="en-US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금융상품</a:t>
              </a:r>
              <a:r>
                <a:rPr lang="en-US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추천</a:t>
              </a:r>
              <a:r>
                <a:rPr lang="en-US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  </a:t>
              </a:r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4ECD8713-F7AD-2465-6192-B5068C54BDD9}"/>
                </a:ext>
              </a:extLst>
            </p:cNvPr>
            <p:cNvSpPr txBox="1"/>
            <p:nvPr/>
          </p:nvSpPr>
          <p:spPr>
            <a:xfrm>
              <a:off x="6261100" y="2731919"/>
              <a:ext cx="11303000" cy="1460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사용자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입력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데이터를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바탕으로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금융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상품을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추천합니다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  <a:p>
              <a:pPr marL="342900" lvl="0" indent="-342900" algn="l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추천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상품은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사용자의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재정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상태와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최종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목표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등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특성에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따라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달라집니다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  <a:p>
              <a:pPr marL="342900" lvl="0" indent="-342900" algn="l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사용자가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필요로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하는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금융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상품을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보다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쉽게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탐색하고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선택할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수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있도록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합니다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</p:txBody>
        </p:sp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8F4AB8EE-C30A-7DD3-CBD3-D403C9D4D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00" y="5245100"/>
              <a:ext cx="4876800" cy="1689100"/>
            </a:xfrm>
            <a:prstGeom prst="rect">
              <a:avLst/>
            </a:prstGeom>
          </p:spPr>
        </p:pic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D0F6E279-35FC-A59B-9A4A-044DCADD0BC3}"/>
                </a:ext>
              </a:extLst>
            </p:cNvPr>
            <p:cNvSpPr txBox="1"/>
            <p:nvPr/>
          </p:nvSpPr>
          <p:spPr>
            <a:xfrm>
              <a:off x="1219200" y="5880100"/>
              <a:ext cx="40767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단계적</a:t>
              </a:r>
              <a:r>
                <a:rPr lang="en-US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목표</a:t>
              </a:r>
              <a:r>
                <a:rPr lang="en-US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설정</a:t>
              </a:r>
              <a:r>
                <a:rPr lang="en-US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및</a:t>
              </a:r>
              <a:r>
                <a:rPr lang="en-US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가이드</a:t>
              </a:r>
              <a:r>
                <a:rPr lang="en-US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제공</a:t>
              </a:r>
              <a:r>
                <a:rPr lang="en-US" sz="2500" b="0" i="0" u="none" strike="noStrike" dirty="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 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04CEA1D-7CB3-2A6C-E0DA-D6AEED995002}"/>
                </a:ext>
              </a:extLst>
            </p:cNvPr>
            <p:cNvSpPr txBox="1"/>
            <p:nvPr/>
          </p:nvSpPr>
          <p:spPr>
            <a:xfrm>
              <a:off x="6261100" y="5244902"/>
              <a:ext cx="11303000" cy="1460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사용자의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재정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목표에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맞춰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목표를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설정하고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실천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가이드라인을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제공합니다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  <a:p>
              <a:pPr marL="342900" lvl="0" indent="-342900" algn="l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재정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안전성을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추구하는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사용자는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저축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상품과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보험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상품의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조합을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추천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받습니다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  <a:p>
              <a:pPr marL="342900" lvl="0" indent="-342900" algn="l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이해가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쉬운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상품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설명을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통해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사용자는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금융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이해를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확장할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수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있습니다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</p:txBody>
        </p:sp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6D69CE5F-7BAE-9B3E-75B8-AF1AE8FF6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00" y="7759700"/>
              <a:ext cx="4876800" cy="1689100"/>
            </a:xfrm>
            <a:prstGeom prst="rect">
              <a:avLst/>
            </a:prstGeom>
          </p:spPr>
        </p:pic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DB934FC-9D4A-0C0A-B5EE-CFB1C5EF0022}"/>
                </a:ext>
              </a:extLst>
            </p:cNvPr>
            <p:cNvSpPr txBox="1"/>
            <p:nvPr/>
          </p:nvSpPr>
          <p:spPr>
            <a:xfrm>
              <a:off x="1562100" y="8394700"/>
              <a:ext cx="33147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맞춤형</a:t>
              </a:r>
              <a:r>
                <a:rPr lang="en-US" sz="2500" b="0" i="0" u="none" strike="noStrike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2500" b="0" i="0" u="none" strike="noStrike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교육과</a:t>
              </a:r>
              <a:r>
                <a:rPr lang="en-US" sz="2500" b="0" i="0" u="none" strike="noStrike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2500" b="0" i="0" u="none" strike="noStrike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정보</a:t>
              </a:r>
              <a:r>
                <a:rPr lang="en-US" sz="2500" b="0" i="0" u="none" strike="noStrike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2500" b="0" i="0" u="none" strike="noStrike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제공</a:t>
              </a:r>
              <a:r>
                <a:rPr lang="en-US" sz="2500" b="0" i="0" u="none" strike="noStrike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 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B47B05F-AEAC-6767-6CC5-3476F1D3F24C}"/>
                </a:ext>
              </a:extLst>
            </p:cNvPr>
            <p:cNvSpPr txBox="1"/>
            <p:nvPr/>
          </p:nvSpPr>
          <p:spPr>
            <a:xfrm>
              <a:off x="6261100" y="7772400"/>
              <a:ext cx="11303000" cy="1968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어떤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사용자에게는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투자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시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주의사항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과소비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방지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등을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위한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금융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정보를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제공합니다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  <a:p>
              <a:pPr marL="342900" lvl="0" indent="-342900" algn="l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어떤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사용자에게는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기존의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금융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채널의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축소에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대응한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금융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정보를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제공합니다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  <a:p>
              <a:pPr marL="342900" lvl="0" indent="-342900" algn="l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연령대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디지털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역량에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따라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차별화된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금융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교육과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서비스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접근성을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제공하며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 err="1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금융문해력을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향상시킵니다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24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20380-46D4-B996-F2E9-D7DBCC228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D81AEC-DFAE-D1A1-A904-21D855697E21}"/>
              </a:ext>
            </a:extLst>
          </p:cNvPr>
          <p:cNvSpPr txBox="1"/>
          <p:nvPr/>
        </p:nvSpPr>
        <p:spPr>
          <a:xfrm>
            <a:off x="12384360" y="331739"/>
            <a:ext cx="557364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설명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F07C54-38ED-3941-10B9-C6BAE18DD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428" y="4159498"/>
            <a:ext cx="10416753" cy="61275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A8B846-C48D-209B-ACA7-CD680721A9B0}"/>
              </a:ext>
            </a:extLst>
          </p:cNvPr>
          <p:cNvSpPr txBox="1"/>
          <p:nvPr/>
        </p:nvSpPr>
        <p:spPr>
          <a:xfrm>
            <a:off x="391579" y="4423420"/>
            <a:ext cx="5925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ko-KR" altLang="en-US" sz="24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https://nunudream-dpg.web.app</a:t>
            </a:r>
            <a:endParaRPr lang="en-US" altLang="ko-KR" sz="2400" dirty="0"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86010A-0904-BEA5-A0F9-25A7628934E9}"/>
              </a:ext>
            </a:extLst>
          </p:cNvPr>
          <p:cNvSpPr txBox="1"/>
          <p:nvPr/>
        </p:nvSpPr>
        <p:spPr>
          <a:xfrm>
            <a:off x="719064" y="2198892"/>
            <a:ext cx="1041675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ko-KR" altLang="en-US" sz="4800" dirty="0" err="1">
                <a:solidFill>
                  <a:prstClr val="black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누누드림</a:t>
            </a:r>
            <a:r>
              <a:rPr kumimoji="1" lang="ko-KR" altLang="en-US" sz="4800" dirty="0">
                <a:solidFill>
                  <a:prstClr val="black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서비스 소개</a:t>
            </a:r>
            <a:endParaRPr kumimoji="1" lang="en-US" altLang="ko-KR" sz="4800" dirty="0">
              <a:solidFill>
                <a:prstClr val="black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914400"/>
            <a:endParaRPr kumimoji="1" lang="en-US" altLang="ko-KR" sz="2000" dirty="0">
              <a:solidFill>
                <a:prstClr val="black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914400"/>
            <a:r>
              <a:rPr kumimoji="1" lang="ko-KR" altLang="en-US" sz="36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텍스트형태의 </a:t>
            </a:r>
            <a:r>
              <a:rPr kumimoji="1" lang="en-US" altLang="ko-KR" sz="36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Landing Page</a:t>
            </a:r>
            <a:r>
              <a:rPr kumimoji="1" lang="ko-KR" altLang="en-US" sz="36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</a:t>
            </a:r>
            <a:r>
              <a:rPr kumimoji="1" lang="en-US" altLang="ko-KR" sz="36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1" lang="ko-KR" altLang="en-US" sz="36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제작했습니다</a:t>
            </a:r>
            <a:r>
              <a:rPr kumimoji="1" lang="en-US" altLang="ko-KR" sz="3600" dirty="0">
                <a:solidFill>
                  <a:prstClr val="black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kumimoji="1" lang="ko-KR" altLang="en-US" sz="3600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29A27B5-C1AA-5E4C-6CDE-D24CBB52F5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8597" y="2839244"/>
            <a:ext cx="3387824" cy="654153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A19E75F-19B3-4F9A-EA0F-A2F5A2460F78}"/>
              </a:ext>
            </a:extLst>
          </p:cNvPr>
          <p:cNvGrpSpPr/>
          <p:nvPr/>
        </p:nvGrpSpPr>
        <p:grpSpPr>
          <a:xfrm>
            <a:off x="1007096" y="5755568"/>
            <a:ext cx="3387824" cy="3387824"/>
            <a:chOff x="1007096" y="6001130"/>
            <a:chExt cx="3387824" cy="3387824"/>
          </a:xfrm>
        </p:grpSpPr>
        <p:pic>
          <p:nvPicPr>
            <p:cNvPr id="3" name="그림 2" descr="스크린샷, 텍스트, 폰트, 그래픽이(가) 표시된 사진&#10;&#10;자동 생성된 설명">
              <a:extLst>
                <a:ext uri="{FF2B5EF4-FFF2-40B4-BE49-F238E27FC236}">
                  <a16:creationId xmlns:a16="http://schemas.microsoft.com/office/drawing/2014/main" id="{61A7F72F-89EB-639D-64B7-E6CC17D8D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96" y="6001130"/>
              <a:ext cx="3387824" cy="3387824"/>
            </a:xfrm>
            <a:prstGeom prst="rect">
              <a:avLst/>
            </a:prstGeom>
          </p:spPr>
        </p:pic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BB153FD6-3A00-DE58-E07F-FB2575D85246}"/>
                </a:ext>
              </a:extLst>
            </p:cNvPr>
            <p:cNvSpPr txBox="1"/>
            <p:nvPr/>
          </p:nvSpPr>
          <p:spPr>
            <a:xfrm>
              <a:off x="1308288" y="8848030"/>
              <a:ext cx="2167364" cy="53274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2400" dirty="0" err="1">
                  <a:solidFill>
                    <a:srgbClr val="4B6874"/>
                  </a:solidFill>
                  <a:latin typeface="Pretendard ExtraBold"/>
                  <a:ea typeface="Pretendard ExtraBold"/>
                </a:rPr>
                <a:t>NUNUDream</a:t>
              </a:r>
              <a:endParaRPr lang="en-US" sz="2400" b="0" i="0" u="none" strike="noStrike" dirty="0">
                <a:solidFill>
                  <a:srgbClr val="4B6874"/>
                </a:solidFill>
                <a:latin typeface="Pretendard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76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15337-E669-CC49-C348-D4C644BA4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EC489C-E02B-721C-A626-C31F78079EE2}"/>
              </a:ext>
            </a:extLst>
          </p:cNvPr>
          <p:cNvSpPr txBox="1"/>
          <p:nvPr/>
        </p:nvSpPr>
        <p:spPr>
          <a:xfrm>
            <a:off x="12384360" y="331739"/>
            <a:ext cx="557364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defRPr/>
            </a:pPr>
            <a:r>
              <a:rPr lang="en-US" altLang="ko-KR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6000" b="1" spc="-45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설명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58B5839-0455-6148-0CF3-9E27E51CC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428" y="4159498"/>
            <a:ext cx="10416753" cy="61275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E119A7-15F7-3A6D-7E27-7A50B387E10B}"/>
              </a:ext>
            </a:extLst>
          </p:cNvPr>
          <p:cNvSpPr txBox="1"/>
          <p:nvPr/>
        </p:nvSpPr>
        <p:spPr>
          <a:xfrm>
            <a:off x="488463" y="4065696"/>
            <a:ext cx="59258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ko-KR" sz="240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https://lamp7.dpgtestbed.kr/t3-nunudream-nunudream/</a:t>
            </a:r>
            <a:endParaRPr lang="en-US" altLang="ko-KR" sz="2400" dirty="0"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defTabSz="914400"/>
            <a:endParaRPr lang="en-US" altLang="ko-KR" sz="2400" dirty="0"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19E0146-660E-FA99-065E-7142D9F8D1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8597" y="2839244"/>
            <a:ext cx="3387824" cy="654153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11AA8B6-FE33-45E3-C1D8-3C3A3D2E7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139" y="4722822"/>
            <a:ext cx="7795381" cy="4595557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42011B7B-E282-0D74-871B-A1CFC10BBC9B}"/>
              </a:ext>
            </a:extLst>
          </p:cNvPr>
          <p:cNvGrpSpPr/>
          <p:nvPr/>
        </p:nvGrpSpPr>
        <p:grpSpPr>
          <a:xfrm>
            <a:off x="972515" y="5044192"/>
            <a:ext cx="4027376" cy="4027376"/>
            <a:chOff x="545488" y="5209561"/>
            <a:chExt cx="4027376" cy="4027376"/>
          </a:xfrm>
        </p:grpSpPr>
        <p:pic>
          <p:nvPicPr>
            <p:cNvPr id="38" name="그림 37" descr="스크린샷, 텍스트, 직사각형, 사각형이(가) 표시된 사진&#10;&#10;자동 생성된 설명">
              <a:extLst>
                <a:ext uri="{FF2B5EF4-FFF2-40B4-BE49-F238E27FC236}">
                  <a16:creationId xmlns:a16="http://schemas.microsoft.com/office/drawing/2014/main" id="{8D155760-CD4E-0D35-4F38-05B5A2DB8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8" y="5209561"/>
              <a:ext cx="4027376" cy="4027376"/>
            </a:xfrm>
            <a:prstGeom prst="rect">
              <a:avLst/>
            </a:prstGeom>
          </p:spPr>
        </p:pic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BB153FD6-3A00-DE58-E07F-FB2575D85246}"/>
                </a:ext>
              </a:extLst>
            </p:cNvPr>
            <p:cNvSpPr txBox="1"/>
            <p:nvPr/>
          </p:nvSpPr>
          <p:spPr>
            <a:xfrm>
              <a:off x="971092" y="8602468"/>
              <a:ext cx="2504560" cy="53274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en-US" sz="3200" dirty="0" err="1">
                  <a:solidFill>
                    <a:srgbClr val="3E6942"/>
                  </a:solidFill>
                  <a:latin typeface="Pretendard ExtraBold"/>
                  <a:ea typeface="Pretendard ExtraBold"/>
                </a:rPr>
                <a:t>NUNUDream</a:t>
              </a:r>
              <a:endParaRPr lang="en-US" sz="2400" b="0" i="0" u="none" strike="noStrike" dirty="0">
                <a:solidFill>
                  <a:srgbClr val="3E6942"/>
                </a:solidFill>
                <a:latin typeface="Pretendard ExtraBold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6B57BF1-B2A1-B642-C66D-10E125DD7E84}"/>
              </a:ext>
            </a:extLst>
          </p:cNvPr>
          <p:cNvSpPr/>
          <p:nvPr/>
        </p:nvSpPr>
        <p:spPr>
          <a:xfrm>
            <a:off x="14724620" y="3367237"/>
            <a:ext cx="3024336" cy="5498257"/>
          </a:xfrm>
          <a:prstGeom prst="roundRect">
            <a:avLst>
              <a:gd name="adj" fmla="val 4565"/>
            </a:avLst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6F1D50-90AF-E7EE-F277-38251B8D8B69}"/>
              </a:ext>
            </a:extLst>
          </p:cNvPr>
          <p:cNvSpPr txBox="1"/>
          <p:nvPr/>
        </p:nvSpPr>
        <p:spPr>
          <a:xfrm>
            <a:off x="625009" y="2359880"/>
            <a:ext cx="12085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115" indent="-1301115" algn="ctr" fontAlgn="base"/>
            <a:r>
              <a:rPr lang="ko-KR" altLang="en-US" sz="4800" b="1" kern="0" dirty="0">
                <a:solidFill>
                  <a:srgbClr val="3E694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누구나 누릴 수 있는 금융</a:t>
            </a:r>
            <a:r>
              <a:rPr lang="en-US" altLang="ko-KR" sz="4800" b="1" kern="0" dirty="0">
                <a:solidFill>
                  <a:srgbClr val="3E694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, </a:t>
            </a:r>
            <a:r>
              <a:rPr lang="ko-KR" altLang="en-US" sz="4800" b="1" kern="0" dirty="0">
                <a:solidFill>
                  <a:srgbClr val="3E694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함께 만들어</a:t>
            </a:r>
            <a:r>
              <a:rPr lang="en-US" altLang="ko-KR" sz="4800" b="1" kern="0" dirty="0">
                <a:solidFill>
                  <a:srgbClr val="3E694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Dream</a:t>
            </a:r>
            <a:endParaRPr lang="ko-KR" altLang="en-US" sz="4800" b="1" kern="0" dirty="0">
              <a:solidFill>
                <a:srgbClr val="3E6942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3174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9263</TotalTime>
  <Words>1191</Words>
  <Application>Microsoft Office PowerPoint</Application>
  <PresentationFormat>사용자 지정</PresentationFormat>
  <Paragraphs>194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7" baseType="lpstr">
      <vt:lpstr>HY견고딕</vt:lpstr>
      <vt:lpstr>HY견명조</vt:lpstr>
      <vt:lpstr>G마켓 산스 Medium</vt:lpstr>
      <vt:lpstr>Pretendard Black</vt:lpstr>
      <vt:lpstr>G마켓 산스 Light</vt:lpstr>
      <vt:lpstr>Arial</vt:lpstr>
      <vt:lpstr>Pretendard ExtraBold</vt:lpstr>
      <vt:lpstr>Myanmar Text</vt:lpstr>
      <vt:lpstr>Calibri</vt:lpstr>
      <vt:lpstr>HY헤드라인M</vt:lpstr>
      <vt:lpstr>Pretendard Medium</vt:lpstr>
      <vt:lpstr>Pretendard Light</vt:lpstr>
      <vt:lpstr>Pretendard SemiBold</vt:lpstr>
      <vt:lpstr>Calibri Light</vt:lpstr>
      <vt:lpstr>디자인 사용자 지정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조원희</cp:lastModifiedBy>
  <cp:revision>888</cp:revision>
  <dcterms:created xsi:type="dcterms:W3CDTF">2024-06-08T07:09:51Z</dcterms:created>
  <dcterms:modified xsi:type="dcterms:W3CDTF">2024-11-14T08:58:06Z</dcterms:modified>
</cp:coreProperties>
</file>